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1" y="6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presProps" Target="presProps.xml" /><Relationship Id="rId35" Type="http://schemas.openxmlformats.org/officeDocument/2006/relationships/tableStyles" Target="tableStyles.xml" /><Relationship Id="rId3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13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9C015-90D6-4AE5-8D25-8ACAFBD388EB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84D6-82D5-4FFE-AA18-98863A9F1E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5" Type="http://schemas.openxmlformats.org/officeDocument/2006/relationships/image" Target="../media/image35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48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49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52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3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38174" y="3535492"/>
            <a:ext cx="2143125" cy="2871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9503" y="1014184"/>
            <a:ext cx="9001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Закупка у единственного поставщика в электронной форме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ЭЛЕКТРОННЫЙ МАГАЗИН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6721" y="456673"/>
            <a:ext cx="8454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Georgia" pitchFamily="18" charset="0" panose="02040502050405020303"/>
              </a:rPr>
              <a:t>План закупки товаров, работ услуг  ЕИС (ЛК)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12584" y="1719024"/>
            <a:ext cx="2676899" cy="36787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31664" y="456673"/>
            <a:ext cx="2676899" cy="9716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104589" y="1428359"/>
            <a:ext cx="8040222" cy="44583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31664" y="456673"/>
            <a:ext cx="2676899" cy="971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6721" y="456673"/>
            <a:ext cx="84549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Georgia" pitchFamily="18" charset="0" panose="02040502050405020303"/>
              </a:rPr>
              <a:t>План закупки товаров, работ услуг  ЕИС (ЛК)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Georgia" pitchFamily="18" charset="0" panose="02040502050405020303"/>
              </a:rPr>
              <a:t>контроль планирования закупок СМП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50731" y="1428359"/>
            <a:ext cx="9534234" cy="51963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Содержание извещения: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4" y="1343892"/>
            <a:ext cx="11069783" cy="4724399"/>
          </a:xfrm>
        </p:spPr>
        <p:txBody>
          <a:bodyPr>
            <a:noAutofit/>
          </a:bodyPr>
          <a:lstStyle/>
          <a:p>
            <a:r>
              <a:rPr lang="ru-RU" sz="2000" dirty="0"/>
              <a:t>а) наименование, место нахождения заказчика;</a:t>
            </a:r>
          </a:p>
          <a:p>
            <a:r>
              <a:rPr lang="ru-RU" sz="2000" dirty="0"/>
              <a:t>б) наименование товара, работы, услуги;</a:t>
            </a:r>
          </a:p>
          <a:p>
            <a:r>
              <a:rPr lang="ru-RU" sz="2000" dirty="0"/>
              <a:t>в) количество товара, объем работы, услуги;</a:t>
            </a:r>
          </a:p>
          <a:p>
            <a:r>
              <a:rPr lang="ru-RU" sz="2000" b="1" u="sng" dirty="0"/>
              <a:t>г) требования к безопасности, качеству, техническим характеристикам, функциональным характеристикам (потребительским свойствам) товара, работы, услуги, к размерам, упаковке, отгрузке товара, к результатам работы;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ЗАДАНИЕ!!</a:t>
            </a:r>
          </a:p>
          <a:p>
            <a:r>
              <a:rPr lang="ru-RU" sz="2000" dirty="0"/>
              <a:t>д) место, условия и сроки (периоды) поставки товара, выполнения работы, оказания услуги;</a:t>
            </a:r>
          </a:p>
          <a:p>
            <a:r>
              <a:rPr lang="ru-RU" sz="2000" dirty="0"/>
              <a:t>е) начальную (максимальную) цену договора, начальную (максимальную) цену единицы товара, работы, услуги;</a:t>
            </a:r>
          </a:p>
          <a:p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ж) обоснование начальной (максимальной) цены договора</a:t>
            </a:r>
            <a:r>
              <a:rPr lang="ru-RU" sz="2000" dirty="0"/>
              <a:t>, начальной (максимальной) цены единицы товара, работы, услуги, включая информацию о расходах на перевозку, страхование, уплату таможенных пошлин, налогов и других обязательных платежей;</a:t>
            </a:r>
          </a:p>
          <a:p>
            <a:r>
              <a:rPr lang="ru-RU" sz="2000" dirty="0"/>
              <a:t>з) требования к участникам закупки;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Порядок организации закупки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/>
          <a:lstStyle/>
          <a:p>
            <a:pPr>
              <a:buFont typeface="Wingdings" pitchFamily="2" charset="2" panose="05000000000000000000"/>
              <a:buChar char="Ø"/>
            </a:pPr>
            <a:r>
              <a:rPr lang="ru-RU" dirty="0"/>
              <a:t>Включение ТРУ в перечень закупок у СМСП</a:t>
            </a:r>
          </a:p>
          <a:p>
            <a:pPr>
              <a:buFont typeface="Wingdings" pitchFamily="2" charset="2" panose="05000000000000000000"/>
              <a:buChar char="Ø"/>
            </a:pPr>
            <a:r>
              <a:rPr lang="ru-RU" dirty="0"/>
              <a:t>Формирование плана закупки </a:t>
            </a:r>
          </a:p>
          <a:p>
            <a:pPr>
              <a:buFont typeface="Wingdings" pitchFamily="2" charset="2" panose="05000000000000000000"/>
              <a:buChar char="Ø"/>
            </a:pPr>
            <a:r>
              <a:rPr lang="ru-RU" dirty="0"/>
              <a:t>Мониторинг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предварительных</a:t>
            </a:r>
            <a:r>
              <a:rPr lang="ru-RU" dirty="0"/>
              <a:t> предложений на ЭП </a:t>
            </a:r>
          </a:p>
          <a:p>
            <a:pPr>
              <a:buFont typeface="Wingdings" pitchFamily="2" charset="2" panose="05000000000000000000"/>
              <a:buChar char="Ø"/>
            </a:pPr>
            <a:r>
              <a:rPr lang="ru-RU" dirty="0"/>
              <a:t>Размещение извещения -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чем за один рабочий день </a:t>
            </a:r>
            <a:r>
              <a:rPr lang="ru-RU" dirty="0"/>
              <a:t>до даты окончания срока подачи предварительных предложений</a:t>
            </a:r>
          </a:p>
          <a:p>
            <a:pPr>
              <a:buFont typeface="Wingdings" pitchFamily="2" charset="2" panose="05000000000000000000"/>
              <a:buChar char="Ø"/>
            </a:pPr>
            <a:r>
              <a:rPr lang="ru-RU" dirty="0"/>
              <a:t>Определение соответствующего предложения</a:t>
            </a:r>
          </a:p>
          <a:p>
            <a:pPr>
              <a:buFont typeface="Wingdings" pitchFamily="2" charset="2" panose="05000000000000000000"/>
              <a:buChar char="Ø"/>
            </a:pPr>
            <a:r>
              <a:rPr lang="ru-RU" dirty="0"/>
              <a:t>Заключение договора – в срок, установленный положением о закупке (не более 20 дней с даты принятия решения о заключении договора)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219832" y="2214535"/>
            <a:ext cx="1970860" cy="1953345"/>
          </a:xfrm>
          <a:prstGeom prst="rect">
            <a:avLst/>
          </a:prstGeom>
        </p:spPr>
      </p:pic>
      <p:sp>
        <p:nvSpPr>
          <p:cNvPr id="47" name="Заголовок 1"/>
          <p:cNvSpPr txBox="1"/>
          <p:nvPr/>
        </p:nvSpPr>
        <p:spPr>
          <a:xfrm>
            <a:off x="1423086" y="1882344"/>
            <a:ext cx="10515600" cy="403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78712" y="1642476"/>
            <a:ext cx="10108288" cy="3541515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994970" y="527123"/>
            <a:ext cx="6586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проведения закупки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4824" y="5418412"/>
            <a:ext cx="970597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Определение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Оператором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электронной площадки из состава предварительных предложений, участников закупки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 panose="02020603050405020304"/>
                <a:cs typeface="Times New Roman" pitchFamily="18" charset="0" panose="02020603050405020304"/>
              </a:rPr>
              <a:t>  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 panose="02020603050405020304"/>
                <a:cs typeface="Times New Roman" pitchFamily="18" charset="0" panose="02020603050405020304"/>
              </a:rPr>
              <a:t>в соответствии с ОКПД 2 товара, работы, услуги </a:t>
            </a:r>
            <a:endParaRPr lang="ru-RU" sz="1800" dirty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9400540" y="91281"/>
            <a:ext cx="1605280" cy="14928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0897" y="508833"/>
            <a:ext cx="1133114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закупки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Участник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закупки СМСП размещает на ЭТП предварительное предложение о поставке товара (выполнении работы, оказании услуги).</a:t>
            </a:r>
          </a:p>
          <a:p>
            <a:pPr marL="285750" indent="-2857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sz="2000" b="1" i="1" dirty="0">
                <a:solidFill>
                  <a:srgbClr val="FF3399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Заказчик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размещает на ЭТП информацию о закупаемом товаре, работе, услуге, требования к таким товару, работе, услуге.</a:t>
            </a:r>
          </a:p>
          <a:p>
            <a:pPr marL="285750" indent="-2857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Требование к обеспечению заявки на участие в закупке - не может превышать 2 % от НМЦД</a:t>
            </a:r>
          </a:p>
          <a:p>
            <a:pPr marL="285750" indent="-285750" hangingPunct="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Требование к обеспечению исполнения договора - не может превышать 5 % от НМЦД </a:t>
            </a:r>
          </a:p>
          <a:p>
            <a:pPr hangingPunct="0">
              <a:spcAft>
                <a:spcPts val="600"/>
              </a:spcAft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   либо  устанавливается в размере аванса, если договором предусмотрена выплата аванса</a:t>
            </a:r>
          </a:p>
          <a:p>
            <a:pPr marL="285750" indent="-2857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Срок размещения – </a:t>
            </a:r>
            <a:r>
              <a:rPr lang="ru-RU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1 рабочий день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до окончания подачи предварительных предложений</a:t>
            </a:r>
          </a:p>
          <a:p>
            <a:pPr marL="285750" indent="-2857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Определение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Оператором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электронной площадки из состава предварительных предложений, участников закупки </a:t>
            </a:r>
          </a:p>
          <a:p>
            <a:pPr marL="285750" indent="-285750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Определение </a:t>
            </a:r>
            <a:r>
              <a:rPr lang="ru-RU" sz="2000" b="1" i="1" dirty="0">
                <a:solidFill>
                  <a:srgbClr val="FF3399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Заказчиком</a:t>
            </a:r>
            <a:r>
              <a:rPr lang="ru-RU" i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победителя (согласно критериям оценки, утвержденным в Положении о закупке). Публикация протокола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Заключение договора на ЭТП (дополнительное соглашение)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Срок заключения договора – не более 20 дней со дня принятия заказчиком решения о заключении такого договора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4170" y="579709"/>
            <a:ext cx="8659727" cy="1431436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1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Закупка проводится только на </a:t>
            </a:r>
            <a:r>
              <a:rPr lang="ru-RU" sz="20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федеральных электронных торговых площадках 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из перечня, утвержденного распоряжением Правительства РФ от 12.07.2018 № 1447-р</a:t>
            </a:r>
            <a:r>
              <a:rPr lang="ru-RU" sz="22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br>
              <a:rPr lang="ru-RU" sz="22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br>
              <a:rPr lang="ru-RU" sz="2200" b="1" i="1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28796" y="2016568"/>
            <a:ext cx="1975374" cy="539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34013" y="2566522"/>
            <a:ext cx="1985808" cy="45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56438" y="3058965"/>
            <a:ext cx="1975374" cy="40262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/>
        </p:blipFill>
        <p:spPr>
          <a:xfrm>
            <a:off x="428796" y="3555098"/>
            <a:ext cx="1968600" cy="470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456438" y="4118870"/>
            <a:ext cx="1764311" cy="41044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/>
        </p:blipFill>
        <p:spPr>
          <a:xfrm>
            <a:off x="446004" y="4555712"/>
            <a:ext cx="1940958" cy="54460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/>
          <a:stretch/>
        </p:blipFill>
        <p:spPr>
          <a:xfrm>
            <a:off x="360682" y="5024784"/>
            <a:ext cx="2036714" cy="5905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456438" y="5580655"/>
            <a:ext cx="1940958" cy="49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0944" y="2092906"/>
            <a:ext cx="8934666" cy="392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Акционерное общество "Агентство по государственному заказу Республики Татарстан"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dirty="0">
                <a:highlight>
                  <a:srgbClr val="C0C0C0"/>
                </a:highlight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Акционерное общество "Единая электронная торговая площадка"</a:t>
            </a: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Акционерное общество "Российский аукционный дом"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highlight>
                  <a:srgbClr val="C0C0C0"/>
                </a:highlight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Акционерное общество "ТЭК - Торг "</a:t>
            </a: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Акционерное общество "Электронные торговые системы" 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dirty="0">
                <a:highlight>
                  <a:srgbClr val="C0C0C0"/>
                </a:highlight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Закрытое акционерное общество "Сбербанк - Автоматизированная система торгов " 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dirty="0">
                <a:highlight>
                  <a:srgbClr val="C0C0C0"/>
                </a:highlight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Общество с ограниченной ответственностью "РТС - тендер"</a:t>
            </a: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Общество с ограниченной ответственностью "Электронная торговая площадка ГПБ"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9867900" y="367545"/>
            <a:ext cx="1762126" cy="22587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63" y="176055"/>
            <a:ext cx="10515600" cy="101141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закупке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ЭТП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8290" y="3795177"/>
            <a:ext cx="7112637" cy="18962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НМЦ свыше 100 000 рублей -  1 % от НМЦ,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но не более 5 000 рублей (без учета НДС)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НМЦ до 100 000 рублей (включительно) - бесплатно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/>
        </p:blipFill>
        <p:spPr>
          <a:xfrm>
            <a:off x="2546475" y="3667692"/>
            <a:ext cx="2036714" cy="59051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/>
        </p:blipFill>
        <p:spPr>
          <a:xfrm>
            <a:off x="500510" y="4527800"/>
            <a:ext cx="1940958" cy="43100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/>
        </p:blipFill>
        <p:spPr>
          <a:xfrm>
            <a:off x="2676646" y="4508168"/>
            <a:ext cx="1906543" cy="470263"/>
          </a:xfrm>
          <a:prstGeom prst="rect">
            <a:avLst/>
          </a:prstGeom>
        </p:spPr>
      </p:pic>
      <p:sp>
        <p:nvSpPr>
          <p:cNvPr id="9" name="Объект 2"/>
          <p:cNvSpPr txBox="1"/>
          <p:nvPr/>
        </p:nvSpPr>
        <p:spPr>
          <a:xfrm>
            <a:off x="1113651" y="1328148"/>
            <a:ext cx="9497199" cy="1566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Заказчик        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бесплатно</a:t>
            </a:r>
          </a:p>
          <a:p>
            <a:pPr marL="0" indent="0">
              <a:spcAft>
                <a:spcPts val="600"/>
              </a:spcAft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согласно тарифам ЭТП (участие в закупке)</a:t>
            </a:r>
            <a:endParaRPr lang="ru-RU" b="1" dirty="0"/>
          </a:p>
        </p:txBody>
      </p:sp>
      <p:sp>
        <p:nvSpPr>
          <p:cNvPr id="10" name="Объект 2"/>
          <p:cNvSpPr txBox="1"/>
          <p:nvPr/>
        </p:nvSpPr>
        <p:spPr>
          <a:xfrm>
            <a:off x="2821576" y="3392656"/>
            <a:ext cx="8247017" cy="693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404754" y="3528284"/>
            <a:ext cx="2036714" cy="773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93600" y="388587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аккредитация «Торговая секция КОРП»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9368" y="1787294"/>
            <a:ext cx="4380205" cy="25644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149798" y="1463052"/>
            <a:ext cx="2461473" cy="3177815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>
          <a:xfrm>
            <a:off x="1141909" y="4640867"/>
            <a:ext cx="8792666" cy="127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Данные организации (адрес, ИНН, КПП)</a:t>
            </a:r>
          </a:p>
          <a:p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Выписка ЕГРЮЛ (Единый государственный реестр юридических лиц)</a:t>
            </a:r>
          </a:p>
          <a:p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Приказ о полномочиях руководителя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89368" y="315630"/>
            <a:ext cx="2258582" cy="8582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627753" y="1662489"/>
            <a:ext cx="2960318" cy="28860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9368" y="315630"/>
            <a:ext cx="2258582" cy="858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3600" y="225494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Настройка способа закупки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5725" y="1281139"/>
            <a:ext cx="12106275" cy="55101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43653" y="3200399"/>
            <a:ext cx="1704758" cy="2807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3410" y="549388"/>
            <a:ext cx="938493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sz="2200" b="1" kern="15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Постановление Правительства РФ от 11 декабря 2014 г. N 1352</a:t>
            </a:r>
          </a:p>
          <a:p>
            <a:pPr indent="457200"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sz="2200" b="1" kern="15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"Об особенностях участия субъектов малого и среднего предпринимательства в закупках товаров, работ, услуг отдельными видами юридических лиц " </a:t>
            </a:r>
          </a:p>
          <a:p>
            <a:pPr marL="285750" indent="-285750" algn="just" hangingPunct="0">
              <a:spcBef>
                <a:spcPts val="1200"/>
              </a:spcBef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sz="22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осуществление закупки в электронной форме на электронной площадке</a:t>
            </a:r>
          </a:p>
          <a:p>
            <a:pPr algn="just" hangingPunct="0">
              <a:spcAft>
                <a:spcPts val="600"/>
              </a:spcAft>
            </a:pPr>
            <a:r>
              <a:rPr lang="ru-RU" sz="22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(</a:t>
            </a:r>
            <a:r>
              <a:rPr lang="ru-RU" sz="2200" u="sng" dirty="0">
                <a:latin typeface="Times New Roman" pitchFamily="18" charset="0" panose="02020603050405020304"/>
                <a:cs typeface="Times New Roman" pitchFamily="18" charset="0" panose="02020603050405020304"/>
              </a:rPr>
              <a:t>ч. 10 ст. 3.4. 223 –ФЗ</a:t>
            </a:r>
            <a:r>
              <a:rPr lang="ru-RU" sz="22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)</a:t>
            </a:r>
          </a:p>
          <a:p>
            <a:pPr marL="285750" indent="-285750" algn="just" hangingPunct="0">
              <a:spcBef>
                <a:spcPts val="1200"/>
              </a:spcBef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sz="2200" kern="15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цена договора, заключенного с применением такого способа закупки, не должна превышать 20 млн. рублей (</a:t>
            </a:r>
            <a:r>
              <a:rPr lang="ru-RU" sz="2200" u="sng" kern="15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п.20 ПП 1352</a:t>
            </a:r>
            <a:r>
              <a:rPr lang="ru-RU" sz="2200" kern="150" dirty="0">
                <a:latin typeface="Times New Roman" pitchFamily="18" charset="0" panose="02020603050405020304"/>
                <a:cs typeface="Times New Roman" pitchFamily="18" charset="0" panose="02020603050405020304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7353" y="4209738"/>
            <a:ext cx="9247051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2200" b="1" kern="15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Заказчик вправе установить в Положении о закупке способ неконкурентной закупки в электронной форме для закупок у СМСП. </a:t>
            </a:r>
            <a:r>
              <a:rPr lang="ru-RU" sz="2200" b="1" kern="15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Типовое положение о закупке.</a:t>
            </a:r>
          </a:p>
          <a:p>
            <a:pPr marL="285750" indent="-285750" hangingPunct="0">
              <a:spcBef>
                <a:spcPts val="1200"/>
              </a:spcBef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ru-RU" sz="2200" kern="15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цена договора не превышает 5 млн. рублей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3600" y="225494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 плана закупки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184225" y="1586673"/>
            <a:ext cx="4390212" cy="1943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770386" y="4248340"/>
            <a:ext cx="9421614" cy="14289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99835" y="428316"/>
            <a:ext cx="2571940" cy="44202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3090818" y="2319279"/>
            <a:ext cx="638264" cy="8287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/>
        </p:blipFill>
        <p:spPr>
          <a:xfrm rot="5400000">
            <a:off x="5776867" y="3401426"/>
            <a:ext cx="638264" cy="8287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3600" y="225494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75132" y="414472"/>
            <a:ext cx="2314829" cy="5881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166027" y="1305315"/>
            <a:ext cx="3080787" cy="2989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045259" y="1325816"/>
            <a:ext cx="3518550" cy="17297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674468" y="2600207"/>
            <a:ext cx="491559" cy="6382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263842" y="2185812"/>
            <a:ext cx="559038" cy="7259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094997" y="5050313"/>
            <a:ext cx="8992855" cy="1752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6281257" y="3667145"/>
            <a:ext cx="5910743" cy="10382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/>
        </p:blipFill>
        <p:spPr>
          <a:xfrm rot="5400000">
            <a:off x="8342513" y="2966586"/>
            <a:ext cx="510103" cy="662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/>
        </p:blipFill>
        <p:spPr>
          <a:xfrm rot="5400000">
            <a:off x="8405537" y="4492189"/>
            <a:ext cx="485641" cy="6306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9368" y="315630"/>
            <a:ext cx="2258582" cy="858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70729" y="1166497"/>
            <a:ext cx="11050542" cy="4525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3600" y="225494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790334" y="5348187"/>
            <a:ext cx="7030431" cy="14384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9368" y="315630"/>
            <a:ext cx="2258582" cy="858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3600" y="225494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89368" y="3783265"/>
            <a:ext cx="11415749" cy="1348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947904" y="488138"/>
            <a:ext cx="1854728" cy="629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389368" y="1908293"/>
            <a:ext cx="11117226" cy="1286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2580784" y="2709762"/>
            <a:ext cx="7030431" cy="14384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9368" y="315630"/>
            <a:ext cx="2258582" cy="858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3600" y="225494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89368" y="1173892"/>
            <a:ext cx="10975746" cy="2483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89368" y="3802251"/>
            <a:ext cx="8754632" cy="297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14349" y="276930"/>
            <a:ext cx="2258582" cy="858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3600" y="225494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14350" y="1135192"/>
            <a:ext cx="10639426" cy="48088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4965" y="73957"/>
            <a:ext cx="2258582" cy="858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3600" y="225494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99265" y="1118046"/>
            <a:ext cx="11422069" cy="529663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5388" y="3687604"/>
            <a:ext cx="10557931" cy="2732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5389" y="358359"/>
            <a:ext cx="10441338" cy="3329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2500" y="97748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9368" y="315630"/>
            <a:ext cx="2258582" cy="858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3600" y="225494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26915" y="1590675"/>
            <a:ext cx="11538169" cy="33724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3600" y="64731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Подведение итогов закупки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4759897"/>
            <a:ext cx="12192000" cy="2033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8587" y="1087989"/>
            <a:ext cx="11934826" cy="2913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>
          <a:xfrm rot="5400000">
            <a:off x="5637413" y="4093913"/>
            <a:ext cx="510103" cy="6623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550" y="327026"/>
            <a:ext cx="10515600" cy="939800"/>
          </a:xfrm>
        </p:spPr>
        <p:txBody>
          <a:bodyPr>
            <a:normAutofit/>
          </a:bodyPr>
          <a:lstStyle/>
          <a:p>
            <a:pPr indent="457200"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sz="2400" b="1" kern="15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Постановление Правительства РФ от 11 декабря 2014 г. N 1352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8875"/>
          </a:xfrm>
        </p:spPr>
        <p:txBody>
          <a:bodyPr>
            <a:normAutofit/>
          </a:bodyPr>
          <a:lstStyle/>
          <a:p>
            <a:pPr>
              <a:buFont typeface="Wingdings" pitchFamily="2" charset="2" panose="05000000000000000000"/>
              <a:buChar char="Ø"/>
            </a:pP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 извещении 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 закупке и документации о закупке указывается, что участниками такой закупки могут быть только субъекты малого и среднего предпринимательства (п.20 ПП1352)</a:t>
            </a:r>
          </a:p>
          <a:p>
            <a:pPr>
              <a:buFont typeface="Wingdings" pitchFamily="2" charset="2" panose="05000000000000000000"/>
              <a:buChar char="Ø"/>
            </a:pPr>
            <a:endParaRPr lang="ru-RU"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>
              <a:buFont typeface="Wingdings" pitchFamily="2" charset="2" panose="05000000000000000000"/>
              <a:buChar char="Ø"/>
            </a:pP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Входят в объем 20% 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при формировании отчета по закупкам у СМСП</a:t>
            </a:r>
          </a:p>
          <a:p>
            <a:pPr>
              <a:buFont typeface="Wingdings" pitchFamily="2" charset="2" panose="05000000000000000000"/>
              <a:buChar char="Ø"/>
            </a:pPr>
            <a:endParaRPr lang="ru-RU"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>
              <a:buFont typeface="Wingdings" pitchFamily="2" charset="2" panose="05000000000000000000"/>
              <a:buChar char="Ø"/>
            </a:pP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Применяется только в случае, если указанный способ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 panose="02020603050405020304"/>
                <a:cs typeface="Times New Roman" pitchFamily="18" charset="0" panose="02020603050405020304"/>
              </a:rPr>
              <a:t>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включен в Положение о закупке</a:t>
            </a:r>
            <a:endParaRPr lang="ru-RU"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3600" y="123551"/>
            <a:ext cx="71532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Размещение закупки на ЭТП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договора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42334" y="935766"/>
            <a:ext cx="11097782" cy="4251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442459" y="4881418"/>
            <a:ext cx="8053966" cy="1914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42334" y="5187252"/>
            <a:ext cx="358745" cy="9224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9431" y="1056277"/>
            <a:ext cx="106767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Закупки у единственного поставщика в электронной форме</a:t>
            </a: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учитываются в годовом объеме закупок </a:t>
            </a:r>
          </a:p>
          <a:p>
            <a:pPr algn="ctr"/>
            <a:endParaRPr lang="ru-RU" sz="1600" b="1" i="1" dirty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у субъектов малого и среднего предпринимательства (20%)</a:t>
            </a:r>
            <a:b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76274" y="3821242"/>
            <a:ext cx="1924051" cy="257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162" y="1653465"/>
            <a:ext cx="4790539" cy="57770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Перечень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ТРУ у СМП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2987186" y="3785135"/>
            <a:ext cx="7326820" cy="88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Извещение о закупке – закупка  СМП 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3082344" y="2593936"/>
            <a:ext cx="6747456" cy="88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План закупок – закупка  СМП 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3985004" y="4883693"/>
            <a:ext cx="5331183" cy="88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Договор – закупка  СМП 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2045862" y="261198"/>
            <a:ext cx="9209468" cy="88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Алгоритм размещения в ЕИС закупок у СМП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482376" y="2309048"/>
            <a:ext cx="953036" cy="44019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539526" y="3384361"/>
            <a:ext cx="953036" cy="44019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93188" y="4663595"/>
            <a:ext cx="953036" cy="44019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664" y="661049"/>
            <a:ext cx="115286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Georgia" pitchFamily="18" charset="0" panose="02040502050405020303"/>
              </a:rPr>
              <a:t>Перечень товаров, работ, услуг,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Georgia" pitchFamily="18" charset="0" panose="02040502050405020303"/>
              </a:rPr>
              <a:t>закупки которых осуществляются у субъектов малого и среднего предпринимательства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75657" y="2570393"/>
            <a:ext cx="10522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22272F"/>
                </a:solidFill>
                <a:effectLst/>
                <a:latin typeface="PT Serif" pitchFamily="18" charset="-52" panose="020A0603040505020204"/>
              </a:rPr>
              <a:t>Постановление Правительства РФ от 11 декабря 2014 г. N 1352 "Об особенностях участия субъектов малого и среднего предпринимательства в закупках товаров, работ, услуг отдельными видами юридических лиц" (с изменениями и дополнениями)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9054" y="4287607"/>
            <a:ext cx="10522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64C55"/>
                </a:solidFill>
                <a:effectLst/>
                <a:latin typeface="PT Serif" pitchFamily="18" charset="-52" panose="020A0603040505020204"/>
              </a:rPr>
              <a:t>10. Заказчик размещает перечень в </a:t>
            </a:r>
            <a:r>
              <a:rPr lang="ru-RU" b="0" i="0" u="sng" dirty="0">
                <a:solidFill>
                  <a:srgbClr val="464C55"/>
                </a:solidFill>
                <a:effectLst/>
                <a:latin typeface="PT Serif" pitchFamily="18" charset="-52" panose="020A0603040505020204"/>
              </a:rPr>
              <a:t>единой информационной системе</a:t>
            </a:r>
            <a:r>
              <a:rPr lang="ru-RU" b="0" i="0" dirty="0">
                <a:solidFill>
                  <a:srgbClr val="464C55"/>
                </a:solidFill>
                <a:effectLst/>
                <a:latin typeface="PT Serif" pitchFamily="18" charset="-52" panose="020A0603040505020204"/>
              </a:rPr>
              <a:t>, </a:t>
            </a:r>
          </a:p>
          <a:p>
            <a:r>
              <a:rPr lang="ru-RU" b="0" i="0" dirty="0">
                <a:solidFill>
                  <a:srgbClr val="464C55"/>
                </a:solidFill>
                <a:effectLst/>
                <a:latin typeface="PT Serif" pitchFamily="18" charset="-52" panose="020A0603040505020204"/>
              </a:rPr>
              <a:t>а также </a:t>
            </a:r>
            <a:r>
              <a:rPr lang="ru-RU" b="0" i="0" u="sng" dirty="0">
                <a:solidFill>
                  <a:srgbClr val="464C55"/>
                </a:solidFill>
                <a:effectLst/>
                <a:latin typeface="PT Serif" pitchFamily="18" charset="-52" panose="020A0603040505020204"/>
              </a:rPr>
              <a:t>на сайте заказчика </a:t>
            </a:r>
            <a:r>
              <a:rPr lang="ru-RU" b="0" i="0" dirty="0">
                <a:solidFill>
                  <a:srgbClr val="464C55"/>
                </a:solidFill>
                <a:effectLst/>
                <a:latin typeface="PT Serif" pitchFamily="18" charset="-52" panose="020A0603040505020204"/>
              </a:rPr>
              <a:t>в информационно-телекоммуникационной сети "Интернет"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2204657" y="203745"/>
            <a:ext cx="8367824" cy="52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solidFill>
                  <a:srgbClr val="FF0000"/>
                </a:solidFill>
                <a:latin typeface="Georgia" pitchFamily="18" charset="0" panose="02040502050405020303"/>
              </a:rPr>
              <a:t>Утвержденный перечень  ТРУ  СМП в ЕИС</a:t>
            </a:r>
            <a:endParaRPr lang="ru-RU" sz="2000" i="1" dirty="0">
              <a:solidFill>
                <a:srgbClr val="FF0000"/>
              </a:solidFill>
              <a:latin typeface="Georgia" pitchFamily="18" charset="0" panose="02040502050405020303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838812" y="5226408"/>
            <a:ext cx="8367824" cy="861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>
                <a:latin typeface="Georgia" pitchFamily="18" charset="0" panose="02040502050405020303"/>
              </a:rPr>
              <a:t>перечень  ТРУ  СМП, изменения перечня ТРУ утверждается приказом</a:t>
            </a:r>
            <a:endParaRPr lang="ru-RU" sz="1800" i="1" dirty="0">
              <a:latin typeface="Georgia" pitchFamily="18" charset="0" panose="02040502050405020303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18419" y="968457"/>
            <a:ext cx="10297962" cy="3962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2556244" y="117887"/>
            <a:ext cx="7079511" cy="994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  <a:latin typeface="Georgia" pitchFamily="18" charset="0" panose="02040502050405020303"/>
              </a:rPr>
              <a:t>Формирование  перечня  ТРУ  СМП</a:t>
            </a:r>
            <a:br>
              <a:rPr lang="ru-RU" sz="3200" dirty="0">
                <a:solidFill>
                  <a:srgbClr val="FF0000"/>
                </a:solidFill>
                <a:latin typeface="Georgia" pitchFamily="18" charset="0" panose="02040502050405020303"/>
              </a:rPr>
            </a:br>
            <a:r>
              <a:rPr lang="ru-RU" sz="2000" i="1" dirty="0">
                <a:solidFill>
                  <a:srgbClr val="FF0000"/>
                </a:solidFill>
                <a:latin typeface="Georgia" pitchFamily="18" charset="0" panose="02040502050405020303"/>
              </a:rPr>
              <a:t>открытая часть ЕИС</a:t>
            </a:r>
            <a:endParaRPr lang="ru-RU" sz="3200" dirty="0">
              <a:solidFill>
                <a:srgbClr val="FF0000"/>
              </a:solidFill>
              <a:latin typeface="Georgia" pitchFamily="18" charset="0" panose="02040502050405020303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92849" y="1112396"/>
            <a:ext cx="9050013" cy="4020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956104" y="4636996"/>
            <a:ext cx="6974655" cy="22210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1910211" y="8548"/>
            <a:ext cx="8367824" cy="739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>
                <a:solidFill>
                  <a:srgbClr val="FF0000"/>
                </a:solidFill>
                <a:latin typeface="Georgia" pitchFamily="18" charset="0" panose="02040502050405020303"/>
              </a:rPr>
              <a:t>Формирование  перечня  ТРУ  СМП</a:t>
            </a:r>
            <a:endParaRPr lang="ru-RU" sz="2400" i="1" dirty="0">
              <a:solidFill>
                <a:srgbClr val="FF0000"/>
              </a:solidFill>
              <a:latin typeface="Georgia" pitchFamily="18" charset="0" panose="02040502050405020303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49394" y="883032"/>
            <a:ext cx="11406881" cy="4981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1859" y="1860067"/>
            <a:ext cx="3019330" cy="36473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945544" y="3677636"/>
            <a:ext cx="9246456" cy="3053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Заголовок 1"/>
          <p:cNvSpPr txBox="1"/>
          <p:nvPr/>
        </p:nvSpPr>
        <p:spPr>
          <a:xfrm>
            <a:off x="3081189" y="257429"/>
            <a:ext cx="8367824" cy="52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FF0000"/>
                </a:solidFill>
                <a:latin typeface="Georgia" pitchFamily="18" charset="0" panose="02040502050405020303"/>
              </a:rPr>
              <a:t>Размещение в ЕИС  перечня  ТРУ  СМП  (ЛК)</a:t>
            </a:r>
            <a:endParaRPr lang="ru-RU" sz="2000" i="1" dirty="0">
              <a:solidFill>
                <a:srgbClr val="FF0000"/>
              </a:solidFill>
              <a:latin typeface="Georgia" pitchFamily="18" charset="0" panose="02040502050405020303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945544" y="868147"/>
            <a:ext cx="9099922" cy="26417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68645" y="456673"/>
            <a:ext cx="2676899" cy="9716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233</TotalTime>
  <Pages>0</Pages>
  <Words>1007</Words>
  <Characters>0</Characters>
  <CharactersWithSpaces>0</CharactersWithSpaces>
  <Application>Р7-Офис/2024.1.3.422</Application>
  <DocSecurity>0</DocSecurity>
  <PresentationFormat>Широкоэкранный</PresentationFormat>
  <Lines>0</Lines>
  <Paragraphs>117</Paragraphs>
  <Slides>31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>Алла</cp:lastModifiedBy>
  <cp:revision>20</cp:revision>
  <dcterms:created xsi:type="dcterms:W3CDTF">2025-08-06T05:11:44Z</dcterms:created>
  <dcterms:modified xsi:type="dcterms:W3CDTF">2025-08-26T19:54:00Z</dcterms:modified>
  <cp:category/>
  <cp:contentStatus/>
  <cp:version/>
</cp:coreProperties>
</file>