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2.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5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8.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Layouts/slideLayout66.xml" ContentType="application/vnd.openxmlformats-officedocument.presentationml.slideLayout+xml"/>
  <Override PartName="/ppt/slideLayouts/slideLayout63.xml" ContentType="application/vnd.openxmlformats-officedocument.presentationml.slideLayout+xml"/>
  <Override PartName="/ppt/slideLayouts/slideLayout61.xml" ContentType="application/vnd.openxmlformats-officedocument.presentationml.slideLayout+xml"/>
  <Override PartName="/ppt/slides/slide32.xml" ContentType="application/vnd.openxmlformats-officedocument.presentationml.slide+xml"/>
  <Override PartName="/ppt/slideLayouts/slideLayout60.xml" ContentType="application/vnd.openxmlformats-officedocument.presentationml.slideLayout+xml"/>
  <Override PartName="/ppt/slideLayouts/slideLayout56.xml" ContentType="application/vnd.openxmlformats-officedocument.presentationml.slideLayout+xml"/>
  <Override PartName="/ppt/slideLayouts/slideLayout52.xml" ContentType="application/vnd.openxmlformats-officedocument.presentationml.slideLayout+xml"/>
  <Override PartName="/ppt/slides/slide23.xml" ContentType="application/vnd.openxmlformats-officedocument.presentationml.slide+xml"/>
  <Override PartName="/ppt/slideLayouts/slideLayout49.xml" ContentType="application/vnd.openxmlformats-officedocument.presentationml.slideLayout+xml"/>
  <Override PartName="/ppt/slides/slide29.xml" ContentType="application/vnd.openxmlformats-officedocument.presentationml.slide+xml"/>
  <Override PartName="/ppt/slideLayouts/slideLayout47.xml" ContentType="application/vnd.openxmlformats-officedocument.presentationml.slideLayout+xml"/>
  <Override PartName="/ppt/slideLayouts/slideLayout57.xml" ContentType="application/vnd.openxmlformats-officedocument.presentationml.slideLayout+xml"/>
  <Override PartName="/ppt/slideLayouts/slideLayout45.xml" ContentType="application/vnd.openxmlformats-officedocument.presentationml.slideLayout+xml"/>
  <Override PartName="/ppt/slideLayouts/slideLayout42.xml" ContentType="application/vnd.openxmlformats-officedocument.presentationml.slideLayout+xml"/>
  <Override PartName="/ppt/slideLayouts/slideLayout46.xml" ContentType="application/vnd.openxmlformats-officedocument.presentationml.slideLayout+xml"/>
  <Override PartName="/ppt/slideLayouts/slideLayout39.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9.xml" ContentType="application/vnd.openxmlformats-officedocument.presentationml.slideLayout+xml"/>
  <Override PartName="/ppt/slideLayouts/slideLayout37.xml" ContentType="application/vnd.openxmlformats-officedocument.presentationml.slideLayout+xml"/>
  <Override PartName="/ppt/slideLayouts/slideLayout28.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Layouts/slideLayout27.xml" ContentType="application/vnd.openxmlformats-officedocument.presentationml.slideLayout+xml"/>
  <Override PartName="/ppt/slideLayouts/slideLayout59.xml" ContentType="application/vnd.openxmlformats-officedocument.presentationml.slideLayout+xml"/>
  <Override PartName="/ppt/slides/slide10.xml" ContentType="application/vnd.openxmlformats-officedocument.presentationml.slide+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4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s/slide43.xml" ContentType="application/vnd.openxmlformats-officedocument.presentationml.slide+xml"/>
  <Override PartName="/ppt/slideLayouts/slideLayout41.xml" ContentType="application/vnd.openxmlformats-officedocument.presentationml.slideLayout+xml"/>
  <Override PartName="/ppt/slideLayouts/slideLayout58.xml" ContentType="application/vnd.openxmlformats-officedocument.presentationml.slideLayout+xml"/>
  <Override PartName="/ppt/slideLayouts/slideLayout40.xml" ContentType="application/vnd.openxmlformats-officedocument.presentationml.slideLayout+xml"/>
  <Override PartName="/ppt/slideLayouts/slideLayout62.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slides/slide2.xml" ContentType="application/vnd.openxmlformats-officedocument.presentationml.slide+xml"/>
  <Override PartName="/ppt/slideLayouts/slideLayout14.xml" ContentType="application/vnd.openxmlformats-officedocument.presentationml.slideLayout+xml"/>
  <Override PartName="/ppt/slideLayouts/slideLayout31.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9.xml" ContentType="application/vnd.openxmlformats-officedocument.presentationml.slideLayout+xml"/>
  <Override PartName="/ppt/slides/slide35.xml" ContentType="application/vnd.openxmlformats-officedocument.presentationml.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s/slide54.xml" ContentType="application/vnd.openxmlformats-officedocument.presentationml.slide+xml"/>
  <Override PartName="/ppt/slideLayouts/slideLayout5.xml" ContentType="application/vnd.openxmlformats-officedocument.presentationml.slideLayout+xml"/>
  <Override PartName="/ppt/slideMasters/slideMaster5.xml" ContentType="application/vnd.openxmlformats-officedocument.presentationml.slideMaster+xml"/>
  <Override PartName="/ppt/slides/slide36.xml" ContentType="application/vnd.openxmlformats-officedocument.presentationml.slide+xml"/>
  <Override PartName="/ppt/slides/slide51.xml" ContentType="application/vnd.openxmlformats-officedocument.presentationml.slide+xml"/>
  <Override PartName="/ppt/slideLayouts/slideLayout25.xml" ContentType="application/vnd.openxmlformats-officedocument.presentationml.slideLayout+xml"/>
  <Override PartName="/ppt/slideMasters/slideMaster2.xml" ContentType="application/vnd.openxmlformats-officedocument.presentationml.slideMaster+xml"/>
  <Override PartName="/ppt/slideLayouts/slideLayout51.xml" ContentType="application/vnd.openxmlformats-officedocument.presentationml.slideLayout+xml"/>
  <Override PartName="/ppt/slideLayouts/slideLayout65.xml" ContentType="application/vnd.openxmlformats-officedocument.presentationml.slideLayout+xml"/>
  <Override PartName="/ppt/slideLayouts/slideLayout12.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slideLayouts/slideLayout17.xml" ContentType="application/vnd.openxmlformats-officedocument.presentationml.slideLayout+xml"/>
  <Override PartName="/ppt/slides/slide25.xml" ContentType="application/vnd.openxmlformats-officedocument.presentationml.slide+xml"/>
  <Override PartName="/ppt/theme/theme5.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Masters/slideMaster6.xml" ContentType="application/vnd.openxmlformats-officedocument.presentationml.slideMaster+xml"/>
  <Override PartName="/ppt/slideLayouts/slideLayout38.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3.xml" ContentType="application/vnd.openxmlformats-officedocument.theme+xml"/>
  <Override PartName="/ppt/slideMasters/slideMaster4.xml" ContentType="application/vnd.openxmlformats-officedocument.presentationml.slideMaster+xml"/>
  <Override PartName="/ppt/slides/slide22.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4.xml" ContentType="application/vnd.openxmlformats-officedocument.presentationml.slideLayout+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theme/theme2.xml" ContentType="application/vnd.openxmlformats-officedocument.theme+xml"/>
  <Override PartName="/ppt/theme/theme7.xml" ContentType="application/vnd.openxmlformats-officedocument.theme+xml"/>
  <Override PartName="/ppt/slides/slide24.xml" ContentType="application/vnd.openxmlformats-officedocument.presentationml.slide+xml"/>
  <Override PartName="/ppt/slideLayouts/slideLayout11.xml" ContentType="application/vnd.openxmlformats-officedocument.presentationml.slideLayout+xml"/>
  <Override PartName="/ppt/slideLayouts/slideLayout53.xml" ContentType="application/vnd.openxmlformats-officedocument.presentationml.slideLayout+xml"/>
  <Override PartName="/ppt/tableStyles.xml" ContentType="application/vnd.openxmlformats-officedocument.presentationml.tableStyles+xml"/>
  <Override PartName="/ppt/slideLayouts/slideLayout34.xml" ContentType="application/vnd.openxmlformats-officedocument.presentationml.slideLayout+xml"/>
  <Override PartName="/ppt/slides/slide16.xml" ContentType="application/vnd.openxmlformats-officedocument.presentationml.slide+xml"/>
  <Override PartName="/ppt/slideLayouts/slideLayout43.xml" ContentType="application/vnd.openxmlformats-officedocument.presentationml.slideLayout+xml"/>
  <Override PartName="/ppt/slides/slide41.xml" ContentType="application/vnd.openxmlformats-officedocument.presentationml.slide+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s/slide53.xml" ContentType="application/vnd.openxmlformats-officedocument.presentationml.slide+xml"/>
  <Override PartName="/ppt/slides/slide28.xml" ContentType="application/vnd.openxmlformats-officedocument.presentationml.slide+xml"/>
  <Override PartName="/ppt/theme/theme1.xml" ContentType="application/vnd.openxmlformats-officedocument.theme+xml"/>
  <Override PartName="/ppt/slideLayouts/slideLayout35.xml" ContentType="application/vnd.openxmlformats-officedocument.presentationml.slideLayout+xml"/>
  <Override PartName="/ppt/slides/slide39.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slides/slide3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slideLayouts/slideLayout55.xml" ContentType="application/vnd.openxmlformats-officedocument.presentationml.slideLayout+xml"/>
  <Override PartName="/ppt/slideMasters/slideMaster3.xml" ContentType="application/vnd.openxmlformats-officedocument.presentationml.slideMaster+xml"/>
  <Override PartName="/ppt/slideLayouts/slideLayout18.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74"/>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285EE34-F170-4F4E-BA70-BB706DEE7B3A}">
          <p14:sldIdLst>
            <p14:sldId id="256"/>
            <p14:sldId id="258"/>
            <p14:sldId id="259"/>
            <p14:sldId id="379"/>
            <p14:sldId id="380"/>
            <p14:sldId id="381"/>
            <p14:sldId id="383"/>
            <p14:sldId id="385"/>
            <p14:sldId id="482"/>
            <p14:sldId id="484"/>
            <p14:sldId id="384"/>
            <p14:sldId id="386"/>
            <p14:sldId id="382"/>
            <p14:sldId id="478"/>
            <p14:sldId id="387"/>
            <p14:sldId id="398"/>
            <p14:sldId id="477"/>
            <p14:sldId id="486"/>
            <p14:sldId id="485"/>
            <p14:sldId id="487"/>
            <p14:sldId id="488"/>
            <p14:sldId id="489"/>
            <p14:sldId id="490"/>
            <p14:sldId id="491"/>
            <p14:sldId id="492"/>
            <p14:sldId id="499"/>
            <p14:sldId id="493"/>
            <p14:sldId id="494"/>
            <p14:sldId id="495"/>
            <p14:sldId id="496"/>
            <p14:sldId id="497"/>
            <p14:sldId id="498"/>
            <p14:sldId id="500"/>
            <p14:sldId id="501"/>
            <p14:sldId id="502"/>
            <p14:sldId id="503"/>
            <p14:sldId id="504"/>
            <p14:sldId id="505"/>
            <p14:sldId id="506"/>
            <p14:sldId id="507"/>
            <p14:sldId id="508"/>
            <p14:sldId id="518"/>
            <p14:sldId id="509"/>
            <p14:sldId id="510"/>
            <p14:sldId id="511"/>
            <p14:sldId id="512"/>
            <p14:sldId id="513"/>
            <p14:sldId id="514"/>
            <p14:sldId id="515"/>
            <p14:sldId id="516"/>
            <p14:sldId id="517"/>
            <p14:sldId id="519"/>
            <p14:sldId id="520"/>
            <p14:sldId id="521"/>
            <p14:sldId id="522"/>
            <p14:sldId id="523"/>
            <p14:sldId id="524"/>
            <p14:sldId id="525"/>
            <p14:sldId id="526"/>
            <p14:sldId id="528"/>
          </p14:sldIdLst>
        </p14:section>
        <p14:section name="Раздел без заголовка" id="{552CE111-640E-4C59-8A64-22A955695E5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fill>
          <a:solidFill>
            <a:schemeClr val="accent2">
              <a:tint val="40000"/>
            </a:schemeClr>
          </a:solidFill>
        </a:fill>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rgbClr val="00000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band2V>
      <a:tcStyle>
        <a:tcBdr/>
        <a:fill>
          <a:solidFill>
            <a:schemeClr val="accent2">
              <a:tint val="20000"/>
            </a:schemeClr>
          </a:solidFill>
        </a:fill>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rgbClr val="00000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5" autoAdjust="0"/>
    <p:restoredTop sz="92750" autoAdjust="0"/>
  </p:normalViewPr>
  <p:slideViewPr>
    <p:cSldViewPr snapToGrid="0">
      <p:cViewPr varScale="1">
        <p:scale>
          <a:sx n="64" d="100"/>
          <a:sy n="64" d="100"/>
        </p:scale>
        <p:origin x="660" y="40"/>
      </p:cViewPr>
      <p:guideLst>
        <p:guide pos="2160" orient="horz"/>
        <p:guide pos="3840"/>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theme" Target="theme/theme1.xml"/><Relationship Id="rId8" Type="http://schemas.openxmlformats.org/officeDocument/2006/relationships/theme" Target="theme/theme2.xml"/><Relationship Id="rId9" Type="http://schemas.openxmlformats.org/officeDocument/2006/relationships/theme" Target="theme/theme3.xml"/><Relationship Id="rId10" Type="http://schemas.openxmlformats.org/officeDocument/2006/relationships/theme" Target="theme/theme4.xml"/><Relationship Id="rId11" Type="http://schemas.openxmlformats.org/officeDocument/2006/relationships/theme" Target="theme/theme5.xml"/><Relationship Id="rId12" Type="http://schemas.openxmlformats.org/officeDocument/2006/relationships/theme" Target="theme/theme6.xml"/><Relationship Id="rId13" Type="http://schemas.openxmlformats.org/officeDocument/2006/relationships/theme" Target="theme/theme7.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73" Type="http://schemas.openxmlformats.org/officeDocument/2006/relationships/slide" Target="slides/slide60.xml"/><Relationship Id="rId74" Type="http://schemas.openxmlformats.org/officeDocument/2006/relationships/notesMaster" Target="notesMasters/notesMaster1.xml"/><Relationship Id="rId75" Type="http://schemas.openxmlformats.org/officeDocument/2006/relationships/presProps" Target="presProps.xml" /><Relationship Id="rId76" Type="http://schemas.openxmlformats.org/officeDocument/2006/relationships/tableStyles" Target="tableStyles.xml" /><Relationship Id="rId77"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63742-7C31-4BAB-A528-DE67CCF511E9}" type="datetimeFigureOut">
              <a:rPr lang="ru-RU" smtClean="0"/>
              <a:t>27.08.2025</a:t>
            </a:fld>
            <a:endParaRPr lang="ru-RU"/>
          </a:p>
        </p:txBody>
      </p:sp>
      <p:sp>
        <p:nvSpPr>
          <p:cNvPr id="4" name="Образ слайда 3"/>
          <p:cNvSpPr>
            <a:spLocks noChangeAspect="1" noGrp="1" noRo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9E924-B390-4296-A34B-FD51C02DE79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x">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itleAndTx">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t>27.08.2025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t>27.08.2025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4D7D45-191E-4F62-89EA-6F3421E02CD9}" type="datetimeFigureOut">
              <a:rPr lang="ru-RU" smtClean="0"/>
              <a:t>27.08.2025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4D7D45-191E-4F62-89EA-6F3421E02CD9}" type="datetimeFigureOut">
              <a:rPr lang="ru-RU" smtClean="0"/>
              <a:t>27.08.2025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4D7D45-191E-4F62-89EA-6F3421E02CD9}" type="datetimeFigureOut">
              <a:rPr lang="ru-RU" smtClean="0"/>
              <a:t>27.08.2025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4D7D45-191E-4F62-89EA-6F3421E02CD9}" type="datetimeFigureOut">
              <a:rPr lang="ru-RU" smtClean="0"/>
              <a:t>27.08.2025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4D7D45-191E-4F62-89EA-6F3421E02CD9}" type="datetimeFigureOut">
              <a:rPr lang="ru-RU" smtClean="0"/>
              <a:t>27.08.2025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F4D7D45-191E-4F62-89EA-6F3421E02CD9}" type="datetimeFigureOut">
              <a:rPr lang="ru-RU" smtClean="0"/>
              <a:t>27.08.2025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picTx">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F4D7D45-191E-4F62-89EA-6F3421E02CD9}" type="datetimeFigureOut">
              <a:rPr lang="ru-RU" smtClean="0"/>
              <a:t>27.08.2025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x">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t>27.08.2025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itleAndTx">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t>27.08.2025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00DD9-68D2-4636-9850-4611F86F1F3E}"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secHead">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TxTwoObj">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Only">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Tx">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picTx">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ChangeAspect="1" noGrp="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x">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itleAndTx">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picTx">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x">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itleAndTx">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picTx">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x">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itleAndTx">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D7D45-191E-4F62-89EA-6F3421E02CD9}" type="datetimeFigureOut">
              <a:rPr lang="ru-RU" smtClean="0">
                <a:solidFill>
                  <a:prstClr val="black">
                    <a:tint val="75000"/>
                  </a:prstClr>
                </a:solidFill>
              </a:rPr>
              <a:pPr/>
              <a:t>27.08.2025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0700DD9-68D2-4636-9850-4611F86F1F3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picTx">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x">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vertTitleAndTx">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1" type="picTx">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solidFill>
                  <a:prstClr val="black">
                    <a:tint val="75000"/>
                  </a:prstClr>
                </a:solidFill>
              </a:rPr>
              <a:pPr/>
              <a:t>8/27/2025</a:t>
            </a:fld>
            <a:endParaRPr lang="en-US"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_rels/slideMaster3.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theme" Target="../theme/theme3.xml"/></Relationships>
</file>

<file path=ppt/slideMasters/_rels/slideMaster4.xml.rels><?xml version="1.0" encoding="UTF-8" standalone="yes"?><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theme" Target="../theme/theme4.xml"/></Relationships>
</file>

<file path=ppt/slideMasters/_rels/slideMaster5.xml.rels><?xml version="1.0" encoding="UTF-8" standalone="yes"?><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theme" Target="../theme/theme5.xml"/></Relationships>
</file>

<file path=ppt/slideMasters/_rels/slideMaster6.xml.rels><?xml version="1.0" encoding="UTF-8" standalone="yes"?><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 Id="rId11" Type="http://schemas.openxmlformats.org/officeDocument/2006/relationships/slideLayout" Target="../slideLayouts/slideLayout66.xml"/><Relationship Id="rId1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bg>
      <p:bgPr>
        <a:blipFill>
          <a:blip r:embed="rId13">
            <a:lum/>
          </a:blip>
          <a:srcRect/>
          <a:stretch/>
        </a:blipFill>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8/27/2025</a:t>
            </a:fld>
            <a:endParaRPr lang="en-US"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F1E4F-1CFF-5643-939E-217C01CDF565}" type="slidenum">
              <a:rPr lang="en-US" smtClean="0">
                <a:solidFill>
                  <a:prstClr val="black">
                    <a:tint val="75000"/>
                  </a:prstClr>
                </a:solidFill>
              </a:rPr>
              <a:pPr defTabSz="457200"/>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D7D45-191E-4F62-89EA-6F3421E02CD9}" type="datetimeFigureOut">
              <a:rPr lang="ru-RU" smtClean="0"/>
              <a:t>27.08.2025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00DD9-68D2-4636-9850-4611F86F1F3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1BEF0D-F0BB-DE4B-95CE-6DB70DBA9567}" type="datetimeFigureOut">
              <a:rPr lang="en-US" smtClean="0">
                <a:solidFill>
                  <a:prstClr val="black"/>
                </a:solidFill>
              </a:rPr>
              <a:pPr defTabSz="457200"/>
              <a:t>8/27/2025</a:t>
            </a:fld>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1BEF0D-F0BB-DE4B-95CE-6DB70DBA9567}" type="datetimeFigureOut">
              <a:rPr lang="en-US" smtClean="0">
                <a:solidFill>
                  <a:prstClr val="black"/>
                </a:solidFill>
              </a:rPr>
              <a:pPr defTabSz="457200"/>
              <a:t>8/27/2025</a:t>
            </a:fld>
            <a:endParaRPr lang="en-US" dirty="0">
              <a:solidFill>
                <a:prstClr val="black"/>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1BEF0D-F0BB-DE4B-95CE-6DB70DBA9567}" type="datetimeFigureOut">
              <a:rPr lang="en-US" smtClean="0">
                <a:solidFill>
                  <a:prstClr val="black"/>
                </a:solidFill>
              </a:rPr>
              <a:pPr defTabSz="457200"/>
              <a:t>8/27/2025</a:t>
            </a:fld>
            <a:endParaRPr lang="en-US" dirty="0">
              <a:solidFill>
                <a:prstClr val="black"/>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8/27/2025</a:t>
            </a:fld>
            <a:endParaRPr lang="en-US"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57F1E4F-1CFF-5643-939E-217C01CDF565}" type="slidenum">
              <a:rPr lang="en-US" smtClean="0">
                <a:solidFill>
                  <a:prstClr val="black">
                    <a:tint val="75000"/>
                  </a:prstClr>
                </a:solidFill>
              </a:rPr>
              <a:pPr defTabSz="457200"/>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panose="020B0604020202020204"/>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6.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base.garant.ru/70353464/c7f0164139c159e5c4e7786790ae469d/#block_451" TargetMode="External"/><Relationship Id="rId3" Type="http://schemas.openxmlformats.org/officeDocument/2006/relationships/image" Target="../media/image2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base.garant.ru/70353464/c7f0164139c159e5c4e7786790ae469d/#block_458" TargetMode="Externa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base.garant.ru/10164072/aef6685e94fb5307f9eef40f2a81e0e2/#block_23006" TargetMode="External"/><Relationship Id="rId3" Type="http://schemas.openxmlformats.org/officeDocument/2006/relationships/hyperlink" Target="https://base.garant.ru/12188083/d9452b96448b1178459c79b9b6701968/#block_304324"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consultant.ru/document/cons_doc_LAW_52144/" TargetMode="Externa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base.garant.ru/12125267/be9a94c84fa032d44b04e7c858c0e219/#block_3012" TargetMode="External"/><Relationship Id="rId3" Type="http://schemas.openxmlformats.org/officeDocument/2006/relationships/hyperlink" Target="https://base.garant.ru/10900200/ad65a43c549a45d32360a363f5d4fa2c/#block_66" TargetMode="External"/><Relationship Id="rId4" Type="http://schemas.openxmlformats.org/officeDocument/2006/relationships/hyperlink" Target="https://base.garant.ru/10900200/cfd6802f4ab1cd4e025322c20eb55836/#block_59"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6" Type="http://schemas.openxmlformats.org/officeDocument/2006/relationships/image" Target="../media/image13.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base.garant.ru/10108000/c488244d40b55a4df4fa4e26041f383c/#block_289" TargetMode="External"/><Relationship Id="rId3" Type="http://schemas.openxmlformats.org/officeDocument/2006/relationships/hyperlink" Target="https://base.garant.ru/10108000/957d6b1a4d146b5c5b7249586d5b835a/#block_290" TargetMode="External"/><Relationship Id="rId4" Type="http://schemas.openxmlformats.org/officeDocument/2006/relationships/hyperlink" Target="https://base.garant.ru/10108000/1bf66a9ee7b65722a812516e43c5d9f3/#block_291" TargetMode="External"/><Relationship Id="rId5" Type="http://schemas.openxmlformats.org/officeDocument/2006/relationships/hyperlink" Target="https://base.garant.ru/10108000/235d35558428b1316e28fefcc76137be/#block_2911" TargetMode="External"/><Relationship Id="rId6" Type="http://schemas.openxmlformats.org/officeDocument/2006/relationships/hyperlink" Target="https://base.garant.ru/12125267/dfe130a819ecd8fb14b8c4c2d7c0c43e/#block_1928" TargetMode="External"/><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 Id="rId11" Type="http://schemas.openxmlformats.org/officeDocument/2006/relationships/image" Target="../media/image6.png"/><Relationship Id="rId12" Type="http://schemas.openxmlformats.org/officeDocument/2006/relationships/image" Target="../media/image7.png"/><Relationship Id="rId13" Type="http://schemas.openxmlformats.org/officeDocument/2006/relationships/image" Target="../media/image8.png"/><Relationship Id="rId14" Type="http://schemas.openxmlformats.org/officeDocument/2006/relationships/image" Target="../media/image9.png"/><Relationship Id="rId15" Type="http://schemas.openxmlformats.org/officeDocument/2006/relationships/image" Target="../media/image10.png"/><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image" Target="../media/image1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 Id="rId3" Type="http://schemas.openxmlformats.org/officeDocument/2006/relationships/image" Target="../media/image2.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base.garant.ru/12188083/7cc3b22921d75f41ee6bdda03a72a202/#block_3140202" TargetMode="Externa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base.garant.ru/12188083/d9452b96448b1178459c79b9b6701968/#block_3040191" TargetMode="External"/><Relationship Id="rId3" Type="http://schemas.openxmlformats.org/officeDocument/2006/relationships/hyperlink" Target="https://base.garant.ru/12188083/d9452b96448b1178459c79b9b6701968/#block_3040192"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base.garant.ru/12188083/d9452b96448b1178459c79b9b6701968/#block_3419101" TargetMode="External"/><Relationship Id="rId3" Type="http://schemas.openxmlformats.org/officeDocument/2006/relationships/hyperlink" Target="https://base.garant.ru/12188083/d9452b96448b1178459c79b9b6701968/#block_3419111" TargetMode="External"/><Relationship Id="rId4" Type="http://schemas.openxmlformats.org/officeDocument/2006/relationships/hyperlink" Target="https://base.garant.ru/12188083/d9452b96448b1178459c79b9b6701968/#block_3419112" TargetMode="External"/><Relationship Id="rId5" Type="http://schemas.openxmlformats.org/officeDocument/2006/relationships/image" Target="../media/image2.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base.garant.ru/12188083/d9452b96448b1178459c79b9b6701968/#block_3419101" TargetMode="External"/><Relationship Id="rId3" Type="http://schemas.openxmlformats.org/officeDocument/2006/relationships/hyperlink" Target="https://base.garant.ru/12188083/d9452b96448b1178459c79b9b6701968/#block_3419111" TargetMode="External"/><Relationship Id="rId4" Type="http://schemas.openxmlformats.org/officeDocument/2006/relationships/hyperlink" Target="https://base.garant.ru/12188083/d9452b96448b1178459c79b9b6701968/#block_3419112" TargetMode="External"/><Relationship Id="rId5" Type="http://schemas.openxmlformats.org/officeDocument/2006/relationships/image" Target="../media/image38.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base.garant.ru/12188083/d9452b96448b1178459c79b9b6701968/#block_304010" TargetMode="Externa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64878" y="354842"/>
            <a:ext cx="8574622" cy="3166834"/>
          </a:xfrm>
        </p:spPr>
        <p:txBody>
          <a:bodyPr>
            <a:normAutofit/>
          </a:bodyPr>
          <a:lstStyle/>
          <a:p>
            <a:pPr algn="ctr"/>
            <a:r>
              <a:rPr lang="ru-RU" b="1" dirty="0" smtClean="0">
                <a:solidFill>
                  <a:srgbClr val="FF0000"/>
                </a:solidFill>
                <a:latin typeface="Georgia" pitchFamily="18" charset="0" panose="02040502050405020303"/>
              </a:rPr>
              <a:t>Закупки у СМСП</a:t>
            </a:r>
            <a:endParaRPr lang="ru-RU" b="1" dirty="0">
              <a:solidFill>
                <a:srgbClr val="FF0000"/>
              </a:solidFill>
              <a:latin typeface="Georgia" pitchFamily="18" charset="0" panose="02040502050405020303"/>
            </a:endParaRPr>
          </a:p>
        </p:txBody>
      </p:sp>
      <p:sp>
        <p:nvSpPr>
          <p:cNvPr id="3" name="Подзаголовок 2"/>
          <p:cNvSpPr>
            <a:spLocks noGrp="1"/>
          </p:cNvSpPr>
          <p:nvPr>
            <p:ph type="subTitle" idx="1"/>
          </p:nvPr>
        </p:nvSpPr>
        <p:spPr>
          <a:xfrm>
            <a:off x="4394579" y="3848669"/>
            <a:ext cx="7545171" cy="2286759"/>
          </a:xfrm>
        </p:spPr>
        <p:txBody>
          <a:bodyPr>
            <a:normAutofit/>
          </a:bodyPr>
          <a:lstStyle/>
          <a:p>
            <a:pPr algn="l"/>
            <a:r>
              <a:rPr lang="ru-RU" b="1" dirty="0" smtClean="0">
                <a:solidFill>
                  <a:schemeClr val="tx1">
                    <a:lumMod val="85000"/>
                    <a:lumOff val="15000"/>
                  </a:schemeClr>
                </a:solidFill>
                <a:latin typeface="Georgia" pitchFamily="18" charset="0" panose="02040502050405020303"/>
              </a:rPr>
              <a:t>ООО «АБВ Закупки»</a:t>
            </a:r>
          </a:p>
          <a:p>
            <a:r>
              <a:rPr lang="ru-RU" sz="2000" b="1" dirty="0" smtClean="0">
                <a:solidFill>
                  <a:schemeClr val="tx1">
                    <a:lumMod val="85000"/>
                    <a:lumOff val="15000"/>
                  </a:schemeClr>
                </a:solidFill>
                <a:latin typeface="Georgia" pitchFamily="18" charset="0" panose="02040502050405020303"/>
              </a:rPr>
              <a:t>сайт</a:t>
            </a:r>
            <a:r>
              <a:rPr lang="ru-RU" sz="2000" b="1" dirty="0">
                <a:solidFill>
                  <a:schemeClr val="tx1">
                    <a:lumMod val="85000"/>
                    <a:lumOff val="15000"/>
                  </a:schemeClr>
                </a:solidFill>
                <a:latin typeface="Georgia" pitchFamily="18" charset="0" panose="02040502050405020303"/>
              </a:rPr>
              <a:t>: </a:t>
            </a:r>
            <a:r>
              <a:rPr lang="ru-RU" sz="2000" b="1" dirty="0" err="1">
                <a:solidFill>
                  <a:schemeClr val="tx1">
                    <a:lumMod val="85000"/>
                    <a:lumOff val="15000"/>
                  </a:schemeClr>
                </a:solidFill>
                <a:latin typeface="Georgia" pitchFamily="18" charset="0" panose="02040502050405020303"/>
              </a:rPr>
              <a:t>абв-госзакупки.рф</a:t>
            </a:r>
            <a:endParaRPr lang="ru-RU" sz="2000" dirty="0">
              <a:solidFill>
                <a:schemeClr val="tx1">
                  <a:lumMod val="85000"/>
                  <a:lumOff val="15000"/>
                </a:schemeClr>
              </a:solidFill>
              <a:latin typeface="Georgia" pitchFamily="18" charset="0" panose="02040502050405020303"/>
            </a:endParaRPr>
          </a:p>
          <a:p>
            <a:r>
              <a:rPr lang="en-US" sz="2000" b="1" dirty="0" err="1">
                <a:solidFill>
                  <a:schemeClr val="tx1">
                    <a:lumMod val="85000"/>
                    <a:lumOff val="15000"/>
                  </a:schemeClr>
                </a:solidFill>
                <a:latin typeface="Georgia" pitchFamily="18" charset="0" panose="02040502050405020303"/>
              </a:rPr>
              <a:t>Vk</a:t>
            </a:r>
            <a:r>
              <a:rPr lang="en-US" sz="2000" b="1" dirty="0">
                <a:solidFill>
                  <a:schemeClr val="tx1">
                    <a:lumMod val="85000"/>
                    <a:lumOff val="15000"/>
                  </a:schemeClr>
                </a:solidFill>
                <a:latin typeface="Georgia" pitchFamily="18" charset="0" panose="02040502050405020303"/>
              </a:rPr>
              <a:t>: abvzakupki_44fz_223fz</a:t>
            </a:r>
            <a:endParaRPr lang="en-US" sz="2000" dirty="0">
              <a:solidFill>
                <a:schemeClr val="tx1">
                  <a:lumMod val="85000"/>
                  <a:lumOff val="15000"/>
                </a:schemeClr>
              </a:solidFill>
              <a:latin typeface="Georgia" pitchFamily="18" charset="0" panose="02040502050405020303"/>
            </a:endParaRPr>
          </a:p>
          <a:p>
            <a:r>
              <a:rPr lang="ru-RU" sz="2000" b="1" dirty="0" err="1">
                <a:solidFill>
                  <a:schemeClr val="tx1">
                    <a:lumMod val="85000"/>
                    <a:lumOff val="15000"/>
                  </a:schemeClr>
                </a:solidFill>
                <a:latin typeface="Georgia" pitchFamily="18" charset="0" panose="02040502050405020303"/>
              </a:rPr>
              <a:t>инстаграм</a:t>
            </a:r>
            <a:r>
              <a:rPr lang="ru-RU" sz="2000" b="1" dirty="0">
                <a:solidFill>
                  <a:schemeClr val="tx1">
                    <a:lumMod val="85000"/>
                    <a:lumOff val="15000"/>
                  </a:schemeClr>
                </a:solidFill>
                <a:latin typeface="Georgia" pitchFamily="18" charset="0" panose="02040502050405020303"/>
              </a:rPr>
              <a:t>: </a:t>
            </a:r>
            <a:r>
              <a:rPr lang="en-US" sz="2000" b="1" dirty="0" err="1">
                <a:solidFill>
                  <a:schemeClr val="tx1">
                    <a:lumMod val="85000"/>
                    <a:lumOff val="15000"/>
                  </a:schemeClr>
                </a:solidFill>
                <a:latin typeface="Georgia" pitchFamily="18" charset="0" panose="02040502050405020303"/>
              </a:rPr>
              <a:t>abvzakupki</a:t>
            </a:r>
            <a:r>
              <a:rPr lang="en-US" b="1" dirty="0">
                <a:latin typeface="Georgia" pitchFamily="18" charset="0" panose="02040502050405020303"/>
              </a:rPr>
              <a:t>     </a:t>
            </a:r>
            <a:endParaRPr lang="en-US" dirty="0">
              <a:latin typeface="Georgia" pitchFamily="18" charset="0" panose="02040502050405020303"/>
            </a:endParaRPr>
          </a:p>
          <a:p>
            <a:pPr algn="l"/>
            <a:endParaRPr lang="ru-RU" dirty="0">
              <a:latin typeface="Georgia" pitchFamily="18" charset="0" panose="02040502050405020303"/>
            </a:endParaRPr>
          </a:p>
          <a:p>
            <a:pPr algn="l"/>
            <a:endParaRPr lang="ru-RU" dirty="0">
              <a:latin typeface="Georgia" pitchFamily="18" charset="0" panose="02040502050405020303"/>
            </a:endParaRPr>
          </a:p>
        </p:txBody>
      </p:sp>
      <p:pic>
        <p:nvPicPr>
          <p:cNvPr id="4" name="Рисунок 3"/>
          <p:cNvPicPr>
            <a:picLocks noChangeAspect="1"/>
          </p:cNvPicPr>
          <p:nvPr/>
        </p:nvPicPr>
        <p:blipFill>
          <a:blip r:embed="rId2"/>
          <a:stretch/>
        </p:blipFill>
        <p:spPr>
          <a:xfrm>
            <a:off x="198800" y="215431"/>
            <a:ext cx="1814178" cy="1563673"/>
          </a:xfrm>
          <a:prstGeom prst="rect">
            <a:avLst/>
          </a:prstGeom>
        </p:spPr>
      </p:pic>
      <p:grpSp>
        <p:nvGrpSpPr>
          <p:cNvPr id="6" name="Группа 5"/>
          <p:cNvGrpSpPr/>
          <p:nvPr/>
        </p:nvGrpSpPr>
        <p:grpSpPr>
          <a:xfrm>
            <a:off x="9870531" y="354842"/>
            <a:ext cx="2069219" cy="322074"/>
            <a:chOff x="1337344" y="1884064"/>
            <a:chExt cx="2069219" cy="322074"/>
          </a:xfrm>
        </p:grpSpPr>
        <p:sp>
          <p:nvSpPr>
            <p:cNvPr id="7"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4178" y="365125"/>
            <a:ext cx="8689622" cy="1325563"/>
          </a:xfrm>
        </p:spPr>
        <p:txBody>
          <a:bodyPr/>
          <a:lstStyle/>
          <a:p>
            <a:r>
              <a:rPr lang="ru-RU" b="1" dirty="0" smtClean="0">
                <a:solidFill>
                  <a:srgbClr val="FF0000"/>
                </a:solidFill>
              </a:rPr>
              <a:t>Постановление Правительства 1352</a:t>
            </a:r>
            <a:endParaRPr lang="ru-RU" b="1" dirty="0">
              <a:solidFill>
                <a:srgbClr val="FF0000"/>
              </a:solidFill>
            </a:endParaRPr>
          </a:p>
        </p:txBody>
      </p:sp>
      <p:pic>
        <p:nvPicPr>
          <p:cNvPr id="4" name="Объект 3"/>
          <p:cNvPicPr>
            <a:picLocks noChangeAspect="1" noGrp="1"/>
          </p:cNvPicPr>
          <p:nvPr>
            <p:ph idx="1"/>
          </p:nvPr>
        </p:nvPicPr>
        <p:blipFill rotWithShape="1">
          <a:blip r:embed="rId2"/>
          <a:srcRect l="23148" t="21347" r="821" b="4196"/>
          <a:stretch/>
        </p:blipFill>
        <p:spPr>
          <a:xfrm>
            <a:off x="2391833" y="1385888"/>
            <a:ext cx="9234311" cy="5086846"/>
          </a:xfrm>
          <a:prstGeom prst="rect">
            <a:avLst/>
          </a:prstGeom>
        </p:spPr>
      </p:pic>
      <p:pic>
        <p:nvPicPr>
          <p:cNvPr id="5" name="Рисунок 4"/>
          <p:cNvPicPr>
            <a:picLocks noChangeAspect="1"/>
          </p:cNvPicPr>
          <p:nvPr/>
        </p:nvPicPr>
        <p:blipFill>
          <a:blip r:embed="rId3"/>
          <a:stretch/>
        </p:blipFill>
        <p:spPr>
          <a:xfrm>
            <a:off x="305311" y="127015"/>
            <a:ext cx="1814178" cy="1563673"/>
          </a:xfrm>
          <a:prstGeom prst="rect">
            <a:avLst/>
          </a:prstGeom>
        </p:spPr>
      </p:pic>
      <p:grpSp>
        <p:nvGrpSpPr>
          <p:cNvPr id="6" name="Группа 5"/>
          <p:cNvGrpSpPr/>
          <p:nvPr/>
        </p:nvGrpSpPr>
        <p:grpSpPr>
          <a:xfrm>
            <a:off x="322614" y="6219089"/>
            <a:ext cx="2069219" cy="253645"/>
            <a:chOff x="1337344" y="1884064"/>
            <a:chExt cx="2069219" cy="322074"/>
          </a:xfrm>
        </p:grpSpPr>
        <p:sp>
          <p:nvSpPr>
            <p:cNvPr id="7"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lgn="ctr"/>
            <a:r>
              <a:rPr lang="ru-RU" b="1" dirty="0" smtClean="0">
                <a:solidFill>
                  <a:srgbClr val="FF0000"/>
                </a:solidFill>
              </a:rPr>
              <a:t>ВСЕ ЗАКУПКИ НАХОДЯЩИЕСЯ В ПЕРЕЧНЕ ДОЛЖНЫ БЫТЬ ОСУЩЕСТВЛЕНЫ ТОЛЬКО У СУБЪЕКТОВ МАЛОГО И СРЕДНЕГО ПРЕДПРИНИМАТЕЛЬСТВА</a:t>
            </a:r>
          </a:p>
          <a:p>
            <a:pPr marL="0" indent="0" algn="ctr">
              <a:buNone/>
            </a:pPr>
            <a:endParaRPr lang="ru-RU" b="1" dirty="0" smtClean="0">
              <a:solidFill>
                <a:srgbClr val="FF0000"/>
              </a:solidFill>
            </a:endParaRPr>
          </a:p>
          <a:p>
            <a:pPr marL="0" indent="0" algn="ctr">
              <a:buNone/>
            </a:pPr>
            <a:endParaRPr lang="ru-RU" b="1" dirty="0">
              <a:solidFill>
                <a:srgbClr val="FF0000"/>
              </a:solidFill>
            </a:endParaRPr>
          </a:p>
          <a:p>
            <a:pPr marL="0" indent="0" algn="ctr">
              <a:buNone/>
            </a:pPr>
            <a:endParaRPr lang="ru-RU" b="1" dirty="0">
              <a:solidFill>
                <a:srgbClr val="FF0000"/>
              </a:solidFill>
            </a:endParaRPr>
          </a:p>
          <a:p>
            <a:pPr marL="0" indent="0" algn="ctr">
              <a:buNone/>
            </a:pPr>
            <a:r>
              <a:rPr lang="ru-RU" dirty="0" smtClean="0"/>
              <a:t>в том числе закупки у единственного поставщика до 100 </a:t>
            </a:r>
            <a:r>
              <a:rPr lang="ru-RU" dirty="0" err="1" smtClean="0"/>
              <a:t>т.р</a:t>
            </a:r>
            <a:r>
              <a:rPr lang="ru-RU" dirty="0" smtClean="0"/>
              <a:t>.</a:t>
            </a:r>
            <a:endParaRPr lang="ru-RU" dirty="0"/>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214547" y="6150863"/>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ctr"/>
            <a:r>
              <a:rPr lang="ru-RU" b="1" dirty="0" smtClean="0"/>
              <a:t>ЗАКУПКИ</a:t>
            </a:r>
            <a:r>
              <a:rPr lang="ru-RU" b="1" dirty="0" smtClean="0">
                <a:solidFill>
                  <a:srgbClr val="FF0000"/>
                </a:solidFill>
              </a:rPr>
              <a:t> </a:t>
            </a:r>
            <a:r>
              <a:rPr lang="ru-RU" b="1" u="sng" dirty="0" smtClean="0">
                <a:solidFill>
                  <a:srgbClr val="FF0000"/>
                </a:solidFill>
              </a:rPr>
              <a:t>НЕ МОГУТ БЫТЬ СПЛАНИРОВАНЫ И ПРОВЕДЕНЫ </a:t>
            </a:r>
            <a:r>
              <a:rPr lang="ru-RU" b="1" dirty="0" smtClean="0">
                <a:solidFill>
                  <a:srgbClr val="FF0000"/>
                </a:solidFill>
              </a:rPr>
              <a:t>У СМСП </a:t>
            </a:r>
            <a:r>
              <a:rPr lang="ru-RU" b="1" u="sng" dirty="0" smtClean="0">
                <a:solidFill>
                  <a:srgbClr val="FF0000"/>
                </a:solidFill>
              </a:rPr>
              <a:t>БЕЗ РАЗМЕЩЕННОГО ПЕРЕЧНЯ ЗАКУПОК </a:t>
            </a:r>
            <a:r>
              <a:rPr lang="ru-RU" b="1" dirty="0" smtClean="0"/>
              <a:t>ТОВАРОВ, РАБОТ, УСЛУГ ДЛЯ СУБЪЕКТОВ МАЛОГО И СРЕДНЕГО ПРЕДПРИНИМАТЕЛЬСТВА</a:t>
            </a:r>
            <a:endParaRPr lang="ru-RU" b="1" dirty="0"/>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393452" y="6195407"/>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5546" y="365125"/>
            <a:ext cx="8478253" cy="1325563"/>
          </a:xfrm>
        </p:spPr>
        <p:txBody>
          <a:bodyPr/>
          <a:lstStyle/>
          <a:p>
            <a:r>
              <a:rPr lang="ru-RU" b="1" dirty="0" smtClean="0">
                <a:solidFill>
                  <a:srgbClr val="FF0000"/>
                </a:solidFill>
              </a:rPr>
              <a:t>Объем закупок у СМСП</a:t>
            </a:r>
            <a:endParaRPr lang="ru-RU" b="1" dirty="0">
              <a:solidFill>
                <a:srgbClr val="FF0000"/>
              </a:solidFill>
            </a:endParaRPr>
          </a:p>
        </p:txBody>
      </p:sp>
      <p:sp>
        <p:nvSpPr>
          <p:cNvPr id="3" name="Объект 2"/>
          <p:cNvSpPr>
            <a:spLocks noGrp="1"/>
          </p:cNvSpPr>
          <p:nvPr>
            <p:ph idx="1"/>
          </p:nvPr>
        </p:nvSpPr>
        <p:spPr/>
        <p:txBody>
          <a:bodyPr>
            <a:normAutofit/>
          </a:bodyPr>
          <a:lstStyle/>
          <a:p>
            <a:r>
              <a:rPr lang="ru-RU" dirty="0" smtClean="0"/>
              <a:t>Годовой стоимостной объем </a:t>
            </a:r>
            <a:r>
              <a:rPr lang="ru-RU" b="1" u="sng" dirty="0" smtClean="0">
                <a:solidFill>
                  <a:srgbClr val="FF0000"/>
                </a:solidFill>
              </a:rPr>
              <a:t>ЗАКУПОК – 25 % годового стоимостного объема договоров, планируемых к заключению заказчиком</a:t>
            </a:r>
          </a:p>
          <a:p>
            <a:endParaRPr lang="ru-RU" b="1" u="sng" dirty="0">
              <a:solidFill>
                <a:srgbClr val="FF0000"/>
              </a:solidFill>
            </a:endParaRPr>
          </a:p>
          <a:p>
            <a:endParaRPr lang="ru-RU" b="1" u="sng" dirty="0" smtClean="0">
              <a:solidFill>
                <a:srgbClr val="FF0000"/>
              </a:solidFill>
            </a:endParaRPr>
          </a:p>
          <a:p>
            <a:r>
              <a:rPr lang="ru-RU" dirty="0" smtClean="0"/>
              <a:t>Годовой объем договоров, заключенных у СМСП – </a:t>
            </a:r>
            <a:r>
              <a:rPr lang="ru-RU" b="1" u="sng" dirty="0" smtClean="0">
                <a:solidFill>
                  <a:srgbClr val="C00000"/>
                </a:solidFill>
              </a:rPr>
              <a:t>20 % годового стоимостного объеме договоров</a:t>
            </a:r>
            <a:endParaRPr lang="ru-RU" b="1" u="sng" dirty="0" smtClean="0"/>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502782" y="5989826"/>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0932" y="365125"/>
            <a:ext cx="8542867" cy="1325563"/>
          </a:xfrm>
        </p:spPr>
        <p:txBody>
          <a:bodyPr/>
          <a:lstStyle/>
          <a:p>
            <a:r>
              <a:rPr lang="ru-RU" b="1" dirty="0" smtClean="0">
                <a:solidFill>
                  <a:srgbClr val="FF0000"/>
                </a:solidFill>
              </a:rPr>
              <a:t>Формула расчета СГОЗ для СМСП</a:t>
            </a:r>
            <a:endParaRPr lang="ru-RU" b="1" dirty="0">
              <a:solidFill>
                <a:srgbClr val="FF0000"/>
              </a:solidFill>
            </a:endParaRPr>
          </a:p>
        </p:txBody>
      </p:sp>
      <p:sp>
        <p:nvSpPr>
          <p:cNvPr id="3" name="Объект 2"/>
          <p:cNvSpPr>
            <a:spLocks noGrp="1"/>
          </p:cNvSpPr>
          <p:nvPr>
            <p:ph idx="1"/>
          </p:nvPr>
        </p:nvSpPr>
        <p:spPr/>
        <p:txBody>
          <a:bodyPr/>
          <a:lstStyle/>
          <a:p>
            <a:pPr marL="0" indent="0">
              <a:buNone/>
            </a:pPr>
            <a:endParaRPr lang="ru-RU" dirty="0" smtClean="0"/>
          </a:p>
          <a:p>
            <a:pPr marL="0" indent="0">
              <a:buNone/>
            </a:pPr>
            <a:r>
              <a:rPr lang="ru-RU" b="1" dirty="0" smtClean="0">
                <a:solidFill>
                  <a:srgbClr val="FF0000"/>
                </a:solidFill>
              </a:rPr>
              <a:t>СГОЗ по ПФХД </a:t>
            </a:r>
            <a:r>
              <a:rPr lang="ru-RU" dirty="0" smtClean="0"/>
              <a:t>– </a:t>
            </a:r>
            <a:r>
              <a:rPr lang="ru-RU" b="1" dirty="0" smtClean="0">
                <a:solidFill>
                  <a:schemeClr val="accent1"/>
                </a:solidFill>
              </a:rPr>
              <a:t>Объем переходящих обязательств</a:t>
            </a:r>
            <a:r>
              <a:rPr lang="ru-RU" dirty="0" smtClean="0"/>
              <a:t> – </a:t>
            </a:r>
            <a:r>
              <a:rPr lang="ru-RU" b="1" dirty="0" smtClean="0">
                <a:solidFill>
                  <a:schemeClr val="accent2"/>
                </a:solidFill>
              </a:rPr>
              <a:t>ПП1352 </a:t>
            </a:r>
          </a:p>
          <a:p>
            <a:pPr marL="0" indent="0">
              <a:buNone/>
            </a:pPr>
            <a:endParaRPr lang="ru-RU" b="1" dirty="0" smtClean="0">
              <a:solidFill>
                <a:schemeClr val="accent2"/>
              </a:solidFill>
            </a:endParaRPr>
          </a:p>
          <a:p>
            <a:pPr marL="0" indent="0">
              <a:buNone/>
            </a:pPr>
            <a:endParaRPr lang="ru-RU" b="1" dirty="0">
              <a:solidFill>
                <a:schemeClr val="accent2"/>
              </a:solidFill>
            </a:endParaRPr>
          </a:p>
          <a:p>
            <a:pPr marL="0" indent="0">
              <a:buNone/>
            </a:pPr>
            <a:endParaRPr lang="ru-RU" b="1" dirty="0" smtClean="0">
              <a:solidFill>
                <a:schemeClr val="accent2"/>
              </a:solidFill>
            </a:endParaRPr>
          </a:p>
          <a:p>
            <a:pPr marL="0" indent="0">
              <a:buNone/>
            </a:pPr>
            <a:r>
              <a:rPr lang="ru-RU" b="1" dirty="0" smtClean="0">
                <a:solidFill>
                  <a:schemeClr val="accent2"/>
                </a:solidFill>
              </a:rPr>
              <a:t>ДЛЯ ПГ Х25 %                                                 ДЛЯ ИТОГА Х20 %</a:t>
            </a:r>
            <a:endParaRPr lang="ru-RU" b="1" dirty="0">
              <a:solidFill>
                <a:schemeClr val="accent2"/>
              </a:solidFill>
            </a:endParaRPr>
          </a:p>
        </p:txBody>
      </p:sp>
      <p:sp>
        <p:nvSpPr>
          <p:cNvPr id="5" name="Стрелка вниз 4"/>
          <p:cNvSpPr/>
          <p:nvPr/>
        </p:nvSpPr>
        <p:spPr>
          <a:xfrm>
            <a:off x="1986844" y="2991556"/>
            <a:ext cx="1117600" cy="925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stretch/>
        </p:blipFill>
        <p:spPr>
          <a:xfrm>
            <a:off x="7303522" y="2972282"/>
            <a:ext cx="1152244" cy="944962"/>
          </a:xfrm>
          <a:prstGeom prst="rect">
            <a:avLst/>
          </a:prstGeom>
        </p:spPr>
      </p:pic>
      <p:pic>
        <p:nvPicPr>
          <p:cNvPr id="7" name="Рисунок 6"/>
          <p:cNvPicPr>
            <a:picLocks noChangeAspect="1"/>
          </p:cNvPicPr>
          <p:nvPr/>
        </p:nvPicPr>
        <p:blipFill>
          <a:blip r:embed="rId3"/>
          <a:stretch/>
        </p:blipFill>
        <p:spPr>
          <a:xfrm>
            <a:off x="10296956" y="5294327"/>
            <a:ext cx="1814178" cy="1563673"/>
          </a:xfrm>
          <a:prstGeom prst="rect">
            <a:avLst/>
          </a:prstGeom>
        </p:spPr>
      </p:pic>
      <p:grpSp>
        <p:nvGrpSpPr>
          <p:cNvPr id="8" name="Группа 7"/>
          <p:cNvGrpSpPr/>
          <p:nvPr/>
        </p:nvGrpSpPr>
        <p:grpSpPr>
          <a:xfrm>
            <a:off x="459860" y="5989826"/>
            <a:ext cx="2069219" cy="322074"/>
            <a:chOff x="1337344" y="1884064"/>
            <a:chExt cx="2069219" cy="322074"/>
          </a:xfrm>
        </p:grpSpPr>
        <p:sp>
          <p:nvSpPr>
            <p:cNvPr id="9"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20"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8116" y="365125"/>
            <a:ext cx="8665684" cy="1325563"/>
          </a:xfrm>
        </p:spPr>
        <p:txBody>
          <a:bodyPr/>
          <a:lstStyle/>
          <a:p>
            <a:r>
              <a:rPr lang="ru-RU" b="1" dirty="0" smtClean="0">
                <a:solidFill>
                  <a:srgbClr val="FF0000"/>
                </a:solidFill>
              </a:rPr>
              <a:t>Пример расчета</a:t>
            </a:r>
            <a:endParaRPr lang="ru-RU" b="1" dirty="0">
              <a:solidFill>
                <a:srgbClr val="FF0000"/>
              </a:solidFill>
            </a:endParaRPr>
          </a:p>
        </p:txBody>
      </p:sp>
      <p:sp>
        <p:nvSpPr>
          <p:cNvPr id="3" name="Объект 2"/>
          <p:cNvSpPr>
            <a:spLocks noGrp="1"/>
          </p:cNvSpPr>
          <p:nvPr>
            <p:ph idx="1"/>
          </p:nvPr>
        </p:nvSpPr>
        <p:spPr/>
        <p:txBody>
          <a:bodyPr/>
          <a:lstStyle/>
          <a:p>
            <a:pPr marL="0" indent="0">
              <a:buNone/>
            </a:pPr>
            <a:r>
              <a:rPr lang="ru-RU" dirty="0" smtClean="0"/>
              <a:t>СГОЗ Заказчика – 20 000 000 рублей.</a:t>
            </a:r>
          </a:p>
          <a:p>
            <a:pPr marL="0" indent="0">
              <a:buNone/>
            </a:pPr>
            <a:r>
              <a:rPr lang="ru-RU" b="1" dirty="0" smtClean="0">
                <a:solidFill>
                  <a:srgbClr val="FF0000"/>
                </a:solidFill>
              </a:rPr>
              <a:t>Вычитаем из СГОЗ: </a:t>
            </a:r>
            <a:endParaRPr lang="ru-RU" b="1" dirty="0">
              <a:solidFill>
                <a:srgbClr val="FF0000"/>
              </a:solidFill>
            </a:endParaRPr>
          </a:p>
          <a:p>
            <a:r>
              <a:rPr lang="ru-RU" dirty="0" smtClean="0"/>
              <a:t>Договоры, заключенные заказчиком до начала текущего года с оплатой в текущем году (должно соответствовать ПФХД);</a:t>
            </a:r>
          </a:p>
          <a:p>
            <a:r>
              <a:rPr lang="ru-RU" dirty="0" smtClean="0"/>
              <a:t>Перечень договоров, определенных ПП 1352</a:t>
            </a:r>
          </a:p>
          <a:p>
            <a:endParaRPr lang="ru-RU" dirty="0"/>
          </a:p>
          <a:p>
            <a:pPr marL="0" indent="0">
              <a:buNone/>
            </a:pPr>
            <a:r>
              <a:rPr lang="ru-RU" b="1" dirty="0" smtClean="0">
                <a:solidFill>
                  <a:srgbClr val="FF0000"/>
                </a:solidFill>
              </a:rPr>
              <a:t>ИТОГО:</a:t>
            </a:r>
          </a:p>
          <a:p>
            <a:pPr marL="0" indent="0">
              <a:buNone/>
            </a:pPr>
            <a:r>
              <a:rPr lang="ru-RU" dirty="0" smtClean="0"/>
              <a:t>СГОЗ для расчета объема закупок у СМСП </a:t>
            </a:r>
          </a:p>
          <a:p>
            <a:pPr marL="0" indent="0">
              <a:buNone/>
            </a:pPr>
            <a:endParaRPr lang="ru-RU" dirty="0"/>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333817" y="5989826"/>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9548" y="0"/>
            <a:ext cx="10018713" cy="1061155"/>
          </a:xfrm>
        </p:spPr>
        <p:txBody>
          <a:bodyPr>
            <a:normAutofit/>
          </a:bodyPr>
          <a:lstStyle/>
          <a:p>
            <a:pPr algn="ctr"/>
            <a:r>
              <a:rPr lang="ru-RU" sz="2800" dirty="0" smtClean="0">
                <a:solidFill>
                  <a:srgbClr val="FF0000"/>
                </a:solidFill>
                <a:latin typeface="Georgia" pitchFamily="18" charset="0" panose="02040502050405020303"/>
              </a:rPr>
              <a:t>Закупки исключаемые </a:t>
            </a:r>
            <a:r>
              <a:rPr lang="ru-RU" sz="2800" dirty="0">
                <a:solidFill>
                  <a:srgbClr val="FF0000"/>
                </a:solidFill>
                <a:latin typeface="Georgia" pitchFamily="18" charset="0" panose="02040502050405020303"/>
              </a:rPr>
              <a:t>при расчете годового объема </a:t>
            </a:r>
            <a:r>
              <a:rPr lang="ru-RU" sz="2800" dirty="0" smtClean="0">
                <a:solidFill>
                  <a:srgbClr val="FF0000"/>
                </a:solidFill>
                <a:latin typeface="Georgia" pitchFamily="18" charset="0" panose="02040502050405020303"/>
              </a:rPr>
              <a:t>закупок участников СМП</a:t>
            </a:r>
            <a:endParaRPr lang="ru-RU" sz="3200" dirty="0">
              <a:solidFill>
                <a:srgbClr val="FF0000"/>
              </a:solidFill>
            </a:endParaRPr>
          </a:p>
        </p:txBody>
      </p:sp>
      <p:pic>
        <p:nvPicPr>
          <p:cNvPr id="3" name="Рисунок 2"/>
          <p:cNvPicPr>
            <a:picLocks noChangeAspect="1"/>
          </p:cNvPicPr>
          <p:nvPr/>
        </p:nvPicPr>
        <p:blipFill>
          <a:blip r:embed="rId2"/>
          <a:stretch/>
        </p:blipFill>
        <p:spPr>
          <a:xfrm>
            <a:off x="296788" y="690994"/>
            <a:ext cx="11452822" cy="5808972"/>
          </a:xfrm>
          <a:prstGeom prst="rect">
            <a:avLst/>
          </a:prstGeom>
        </p:spPr>
      </p:pic>
      <p:pic>
        <p:nvPicPr>
          <p:cNvPr id="4" name="Рисунок 3"/>
          <p:cNvPicPr>
            <a:picLocks noChangeAspect="1"/>
          </p:cNvPicPr>
          <p:nvPr/>
        </p:nvPicPr>
        <p:blipFill>
          <a:blip r:embed="rId3"/>
          <a:stretch/>
        </p:blipFill>
        <p:spPr>
          <a:xfrm>
            <a:off x="0" y="5503049"/>
            <a:ext cx="1814178" cy="156367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b="1" dirty="0" smtClean="0">
                <a:solidFill>
                  <a:srgbClr val="C00000"/>
                </a:solidFill>
              </a:rPr>
              <a:t>Расчет </a:t>
            </a:r>
            <a:r>
              <a:rPr lang="ru-RU" b="1" dirty="0" err="1" smtClean="0">
                <a:solidFill>
                  <a:srgbClr val="C00000"/>
                </a:solidFill>
              </a:rPr>
              <a:t>сгоз</a:t>
            </a:r>
            <a:r>
              <a:rPr lang="ru-RU" b="1" dirty="0" smtClean="0">
                <a:solidFill>
                  <a:srgbClr val="C00000"/>
                </a:solidFill>
              </a:rPr>
              <a:t> – 20 </a:t>
            </a:r>
            <a:r>
              <a:rPr lang="ru-RU" b="1" dirty="0" err="1" smtClean="0">
                <a:solidFill>
                  <a:srgbClr val="C00000"/>
                </a:solidFill>
              </a:rPr>
              <a:t>млн.р</a:t>
            </a:r>
            <a:r>
              <a:rPr lang="ru-RU" b="1" dirty="0" smtClean="0">
                <a:solidFill>
                  <a:srgbClr val="C00000"/>
                </a:solidFill>
              </a:rPr>
              <a:t>.</a:t>
            </a:r>
            <a:endParaRPr lang="ru-RU" b="1" dirty="0">
              <a:solidFill>
                <a:srgbClr val="C00000"/>
              </a:solidFill>
            </a:endParaRPr>
          </a:p>
        </p:txBody>
      </p:sp>
      <p:sp>
        <p:nvSpPr>
          <p:cNvPr id="3" name="Объект 2"/>
          <p:cNvSpPr>
            <a:spLocks noGrp="1"/>
          </p:cNvSpPr>
          <p:nvPr>
            <p:ph idx="1"/>
          </p:nvPr>
        </p:nvSpPr>
        <p:spPr/>
        <p:txBody>
          <a:bodyPr/>
          <a:lstStyle/>
          <a:p>
            <a:pPr marL="0" indent="0">
              <a:buNone/>
            </a:pPr>
            <a:r>
              <a:rPr lang="ru-RU" dirty="0" smtClean="0"/>
              <a:t>Переходящие обязательства 5 </a:t>
            </a:r>
            <a:r>
              <a:rPr lang="ru-RU" dirty="0" err="1" smtClean="0"/>
              <a:t>млн.р</a:t>
            </a:r>
            <a:r>
              <a:rPr lang="ru-RU" dirty="0" smtClean="0"/>
              <a:t>.</a:t>
            </a:r>
          </a:p>
          <a:p>
            <a:pPr marL="0" indent="0">
              <a:buNone/>
            </a:pPr>
            <a:r>
              <a:rPr lang="ru-RU" dirty="0" err="1" smtClean="0"/>
              <a:t>Ком.услуги</a:t>
            </a:r>
            <a:r>
              <a:rPr lang="ru-RU" dirty="0" smtClean="0"/>
              <a:t> – 3 </a:t>
            </a:r>
            <a:r>
              <a:rPr lang="ru-RU" dirty="0" err="1" smtClean="0"/>
              <a:t>млн.р</a:t>
            </a:r>
            <a:r>
              <a:rPr lang="ru-RU" dirty="0" smtClean="0"/>
              <a:t>.</a:t>
            </a:r>
          </a:p>
          <a:p>
            <a:pPr marL="0" indent="0">
              <a:buNone/>
            </a:pPr>
            <a:r>
              <a:rPr lang="ru-RU" dirty="0" smtClean="0"/>
              <a:t>Объем СГОЗ для СМП – 20 </a:t>
            </a:r>
            <a:r>
              <a:rPr lang="ru-RU" dirty="0" err="1" smtClean="0"/>
              <a:t>млн.р</a:t>
            </a:r>
            <a:r>
              <a:rPr lang="ru-RU" dirty="0" smtClean="0"/>
              <a:t>.- 5 млн.р-3 </a:t>
            </a:r>
            <a:r>
              <a:rPr lang="ru-RU" dirty="0" err="1" smtClean="0"/>
              <a:t>млн.р</a:t>
            </a:r>
            <a:r>
              <a:rPr lang="ru-RU" dirty="0" smtClean="0"/>
              <a:t>. = 12 </a:t>
            </a:r>
            <a:r>
              <a:rPr lang="ru-RU" dirty="0" err="1" smtClean="0"/>
              <a:t>млн.р</a:t>
            </a:r>
            <a:r>
              <a:rPr lang="ru-RU" dirty="0" smtClean="0"/>
              <a:t>.</a:t>
            </a:r>
          </a:p>
          <a:p>
            <a:pPr marL="0" indent="0">
              <a:buNone/>
            </a:pPr>
            <a:endParaRPr lang="ru-RU" dirty="0"/>
          </a:p>
          <a:p>
            <a:pPr marL="0" indent="0">
              <a:buNone/>
            </a:pPr>
            <a:r>
              <a:rPr lang="ru-RU" dirty="0" smtClean="0"/>
              <a:t>В ПЛАНЕ ЗАКУПОК – 3 </a:t>
            </a:r>
            <a:r>
              <a:rPr lang="ru-RU" dirty="0" err="1" smtClean="0"/>
              <a:t>млн.р</a:t>
            </a:r>
            <a:r>
              <a:rPr lang="ru-RU" dirty="0" smtClean="0"/>
              <a:t>.</a:t>
            </a:r>
          </a:p>
          <a:p>
            <a:pPr marL="0" indent="0">
              <a:buNone/>
            </a:pPr>
            <a:r>
              <a:rPr lang="ru-RU" dirty="0"/>
              <a:t> </a:t>
            </a:r>
            <a:r>
              <a:rPr lang="ru-RU" dirty="0" smtClean="0"/>
              <a:t>ИТОГ – 2,4 </a:t>
            </a:r>
            <a:r>
              <a:rPr lang="ru-RU" dirty="0" err="1" smtClean="0"/>
              <a:t>млн.р</a:t>
            </a:r>
            <a:r>
              <a:rPr lang="ru-RU" dirty="0" smtClean="0"/>
              <a:t>.</a:t>
            </a:r>
            <a:endParaRPr lang="ru-RU" dirty="0"/>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512721" y="5854889"/>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64387" y="1624941"/>
            <a:ext cx="6358408" cy="678063"/>
          </a:xfrm>
        </p:spPr>
        <p:txBody>
          <a:bodyPr>
            <a:normAutofit fontScale="90000"/>
          </a:bodyPr>
          <a:lstStyle/>
          <a:p>
            <a:r>
              <a:rPr lang="ru-RU" dirty="0" smtClean="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Перечень ТРУ у СМП</a:t>
            </a:r>
            <a:endParaRPr lang="ru-RU" dirty="0"/>
          </a:p>
        </p:txBody>
      </p:sp>
      <p:sp>
        <p:nvSpPr>
          <p:cNvPr id="4" name="Заголовок 1"/>
          <p:cNvSpPr txBox="1"/>
          <p:nvPr/>
        </p:nvSpPr>
        <p:spPr>
          <a:xfrm>
            <a:off x="1851338" y="3768993"/>
            <a:ext cx="9209468" cy="8841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dirty="0" smtClean="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Извещение о закупке </a:t>
            </a:r>
            <a:r>
              <a:rPr lang="ru-RU" sz="4000" dirty="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 закупка  СМП </a:t>
            </a:r>
            <a:endParaRPr lang="ru-RU" sz="4000" dirty="0">
              <a:solidFill>
                <a:prstClr val="black"/>
              </a:solidFill>
            </a:endParaRPr>
          </a:p>
        </p:txBody>
      </p:sp>
      <p:sp>
        <p:nvSpPr>
          <p:cNvPr id="5" name="Заголовок 1"/>
          <p:cNvSpPr txBox="1"/>
          <p:nvPr/>
        </p:nvSpPr>
        <p:spPr>
          <a:xfrm>
            <a:off x="3082344" y="2593936"/>
            <a:ext cx="6747456" cy="88412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smtClean="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План </a:t>
            </a:r>
            <a:r>
              <a:rPr lang="ru-RU" dirty="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закупок – закупка  СМП </a:t>
            </a:r>
            <a:endParaRPr lang="ru-RU" dirty="0">
              <a:solidFill>
                <a:prstClr val="black"/>
              </a:solidFill>
            </a:endParaRPr>
          </a:p>
        </p:txBody>
      </p:sp>
      <p:sp>
        <p:nvSpPr>
          <p:cNvPr id="6" name="Заголовок 1"/>
          <p:cNvSpPr txBox="1"/>
          <p:nvPr/>
        </p:nvSpPr>
        <p:spPr>
          <a:xfrm>
            <a:off x="3365142" y="4870622"/>
            <a:ext cx="7695664" cy="8841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dirty="0" smtClean="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Договор – </a:t>
            </a:r>
            <a:r>
              <a:rPr lang="ru-RU" sz="4000" dirty="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закупка  СМП </a:t>
            </a:r>
            <a:endParaRPr lang="ru-RU" sz="4000" dirty="0">
              <a:solidFill>
                <a:prstClr val="black"/>
              </a:solidFill>
            </a:endParaRPr>
          </a:p>
        </p:txBody>
      </p:sp>
      <p:sp>
        <p:nvSpPr>
          <p:cNvPr id="7" name="Заголовок 1"/>
          <p:cNvSpPr txBox="1"/>
          <p:nvPr/>
        </p:nvSpPr>
        <p:spPr>
          <a:xfrm>
            <a:off x="2608240" y="235153"/>
            <a:ext cx="9209468" cy="88412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smtClean="0">
                <a:solidFill>
                  <a:srgbClr val="FF0000"/>
                </a:solidFill>
                <a:effectLst>
                  <a:outerShdw blurRad="38100" dist="38100" dir="2700000" algn="tl">
                    <a:srgbClr val="000000">
                      <a:alpha val="43137"/>
                    </a:srgbClr>
                  </a:outerShdw>
                </a:effectLst>
                <a:latin typeface="Times New Roman" pitchFamily="18" charset="0" panose="02020603050405020304"/>
                <a:cs typeface="Times New Roman" pitchFamily="18" charset="0" panose="02020603050405020304"/>
              </a:rPr>
              <a:t>Алгоритм размещения в ЕИС закупок у СМП </a:t>
            </a:r>
            <a:endParaRPr lang="ru-RU" dirty="0">
              <a:solidFill>
                <a:prstClr val="black"/>
              </a:solidFill>
            </a:endParaRPr>
          </a:p>
        </p:txBody>
      </p:sp>
      <p:sp>
        <p:nvSpPr>
          <p:cNvPr id="8" name="Стрелка вниз 7"/>
          <p:cNvSpPr/>
          <p:nvPr/>
        </p:nvSpPr>
        <p:spPr>
          <a:xfrm>
            <a:off x="5808372" y="2303004"/>
            <a:ext cx="953036" cy="440196"/>
          </a:xfrm>
          <a:prstGeom prst="down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Стрелка вниз 8"/>
          <p:cNvSpPr/>
          <p:nvPr/>
        </p:nvSpPr>
        <p:spPr>
          <a:xfrm>
            <a:off x="5808372" y="3403429"/>
            <a:ext cx="953036" cy="440196"/>
          </a:xfrm>
          <a:prstGeom prst="down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Стрелка вниз 9"/>
          <p:cNvSpPr/>
          <p:nvPr/>
        </p:nvSpPr>
        <p:spPr>
          <a:xfrm>
            <a:off x="5808372" y="4650524"/>
            <a:ext cx="953036" cy="440196"/>
          </a:xfrm>
          <a:prstGeom prst="down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1" name="Рисунок 10"/>
          <p:cNvPicPr>
            <a:picLocks noChangeAspect="1"/>
          </p:cNvPicPr>
          <p:nvPr/>
        </p:nvPicPr>
        <p:blipFill>
          <a:blip r:embed="rId2"/>
          <a:stretch/>
        </p:blipFill>
        <p:spPr>
          <a:xfrm>
            <a:off x="337948" y="118495"/>
            <a:ext cx="1814178" cy="1563673"/>
          </a:xfrm>
          <a:prstGeom prst="rect">
            <a:avLst/>
          </a:prstGeom>
        </p:spPr>
      </p:pic>
      <p:grpSp>
        <p:nvGrpSpPr>
          <p:cNvPr id="12" name="Группа 11"/>
          <p:cNvGrpSpPr/>
          <p:nvPr/>
        </p:nvGrpSpPr>
        <p:grpSpPr>
          <a:xfrm>
            <a:off x="539021" y="6119107"/>
            <a:ext cx="2069219" cy="322074"/>
            <a:chOff x="1337344" y="1884064"/>
            <a:chExt cx="2069219" cy="322074"/>
          </a:xfrm>
        </p:grpSpPr>
        <p:sp>
          <p:nvSpPr>
            <p:cNvPr id="13"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20"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21"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22"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23"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24"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8910" y="365125"/>
            <a:ext cx="8644890" cy="1325563"/>
          </a:xfrm>
        </p:spPr>
        <p:txBody>
          <a:bodyPr/>
          <a:lstStyle/>
          <a:p>
            <a:r>
              <a:rPr lang="ru-RU" b="1" dirty="0" smtClean="0">
                <a:solidFill>
                  <a:srgbClr val="FF0000"/>
                </a:solidFill>
              </a:rPr>
              <a:t>Регулирование закупок у СМСП</a:t>
            </a:r>
            <a:endParaRPr lang="ru-RU" b="1" dirty="0">
              <a:solidFill>
                <a:srgbClr val="FF0000"/>
              </a:solidFill>
            </a:endParaRPr>
          </a:p>
        </p:txBody>
      </p:sp>
      <p:pic>
        <p:nvPicPr>
          <p:cNvPr id="4" name="Объект 3"/>
          <p:cNvPicPr>
            <a:picLocks noChangeAspect="1" noGrp="1"/>
          </p:cNvPicPr>
          <p:nvPr>
            <p:ph idx="1"/>
          </p:nvPr>
        </p:nvPicPr>
        <p:blipFill>
          <a:blip r:embed="rId2"/>
          <a:stretch/>
        </p:blipFill>
        <p:spPr>
          <a:xfrm>
            <a:off x="610963" y="1383451"/>
            <a:ext cx="6099810" cy="2914783"/>
          </a:xfrm>
          <a:prstGeom prst="rect">
            <a:avLst/>
          </a:prstGeom>
        </p:spPr>
      </p:pic>
      <p:pic>
        <p:nvPicPr>
          <p:cNvPr id="5" name="Рисунок 4"/>
          <p:cNvPicPr>
            <a:picLocks noChangeAspect="1"/>
          </p:cNvPicPr>
          <p:nvPr/>
        </p:nvPicPr>
        <p:blipFill>
          <a:blip r:embed="rId3"/>
          <a:stretch/>
        </p:blipFill>
        <p:spPr>
          <a:xfrm>
            <a:off x="5552786" y="4228148"/>
            <a:ext cx="6639214" cy="2629852"/>
          </a:xfrm>
          <a:prstGeom prst="rect">
            <a:avLst/>
          </a:prstGeom>
        </p:spPr>
      </p:pic>
      <p:pic>
        <p:nvPicPr>
          <p:cNvPr id="6" name="Рисунок 5"/>
          <p:cNvPicPr>
            <a:picLocks noChangeAspect="1"/>
          </p:cNvPicPr>
          <p:nvPr/>
        </p:nvPicPr>
        <p:blipFill>
          <a:blip r:embed="rId4"/>
          <a:stretch/>
        </p:blipFill>
        <p:spPr>
          <a:xfrm>
            <a:off x="10377822" y="127015"/>
            <a:ext cx="1814178" cy="1563673"/>
          </a:xfrm>
          <a:prstGeom prst="rect">
            <a:avLst/>
          </a:prstGeom>
        </p:spPr>
      </p:pic>
      <p:grpSp>
        <p:nvGrpSpPr>
          <p:cNvPr id="7" name="Группа 6"/>
          <p:cNvGrpSpPr/>
          <p:nvPr/>
        </p:nvGrpSpPr>
        <p:grpSpPr>
          <a:xfrm>
            <a:off x="413330" y="6016014"/>
            <a:ext cx="2069219" cy="322074"/>
            <a:chOff x="1337344" y="1884064"/>
            <a:chExt cx="2069219" cy="322074"/>
          </a:xfrm>
        </p:grpSpPr>
        <p:sp>
          <p:nvSpPr>
            <p:cNvPr id="8" name="object 4"/>
            <p:cNvSpPr/>
            <p:nvPr/>
          </p:nvSpPr>
          <p:spPr>
            <a:xfrm>
              <a:off x="1751188"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5"/>
            <p:cNvSpPr/>
            <p:nvPr/>
          </p:nvSpPr>
          <p:spPr>
            <a:xfrm>
              <a:off x="3122375"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6"/>
            <p:cNvSpPr/>
            <p:nvPr/>
          </p:nvSpPr>
          <p:spPr>
            <a:xfrm>
              <a:off x="1923366" y="1964586"/>
              <a:ext cx="16802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7"/>
            <p:cNvSpPr/>
            <p:nvPr/>
          </p:nvSpPr>
          <p:spPr>
            <a:xfrm>
              <a:off x="2902483" y="1965592"/>
              <a:ext cx="16803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8"/>
            <p:cNvSpPr/>
            <p:nvPr/>
          </p:nvSpPr>
          <p:spPr>
            <a:xfrm>
              <a:off x="3294543" y="1969609"/>
              <a:ext cx="112020"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9"/>
            <p:cNvSpPr/>
            <p:nvPr/>
          </p:nvSpPr>
          <p:spPr>
            <a:xfrm>
              <a:off x="2141170" y="1967595"/>
              <a:ext cx="149360" cy="163049"/>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0"/>
            <p:cNvSpPr/>
            <p:nvPr/>
          </p:nvSpPr>
          <p:spPr>
            <a:xfrm>
              <a:off x="2727192" y="1969608"/>
              <a:ext cx="142098"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1"/>
            <p:cNvSpPr/>
            <p:nvPr/>
          </p:nvSpPr>
          <p:spPr>
            <a:xfrm>
              <a:off x="2522865" y="1970623"/>
              <a:ext cx="170099" cy="15902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2"/>
            <p:cNvSpPr/>
            <p:nvPr/>
          </p:nvSpPr>
          <p:spPr>
            <a:xfrm>
              <a:off x="2341357" y="1966597"/>
              <a:ext cx="149360" cy="16204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3"/>
            <p:cNvSpPr/>
            <p:nvPr/>
          </p:nvSpPr>
          <p:spPr>
            <a:xfrm>
              <a:off x="1337344"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4"/>
            <p:cNvSpPr/>
            <p:nvPr/>
          </p:nvSpPr>
          <p:spPr>
            <a:xfrm>
              <a:off x="1518767"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7959" y="385549"/>
            <a:ext cx="10307355" cy="1222913"/>
          </a:xfrm>
        </p:spPr>
        <p:txBody>
          <a:bodyPr>
            <a:noAutofit/>
          </a:bodyPr>
          <a:lstStyle/>
          <a:p>
            <a:pPr algn="ctr"/>
            <a:r>
              <a:rPr lang="ru-RU" sz="3200" b="1" dirty="0">
                <a:solidFill>
                  <a:srgbClr val="FF0000"/>
                </a:solidFill>
                <a:latin typeface="Times New Roman" pitchFamily="18" charset="0" panose="02020603050405020304"/>
                <a:cs typeface="Times New Roman" pitchFamily="18" charset="0" panose="02020603050405020304"/>
              </a:rPr>
              <a:t>ЗАКУПКИ У СУБЪЕКТОВ МАЛОГО И СРЕДНЕГО ПРЕДПРИНИМАТЕЛЬСТВА (МСП)</a:t>
            </a:r>
          </a:p>
        </p:txBody>
      </p:sp>
      <p:sp>
        <p:nvSpPr>
          <p:cNvPr id="3" name="Объект 2"/>
          <p:cNvSpPr>
            <a:spLocks noGrp="1"/>
          </p:cNvSpPr>
          <p:nvPr>
            <p:ph idx="1"/>
          </p:nvPr>
        </p:nvSpPr>
        <p:spPr>
          <a:xfrm>
            <a:off x="1665028" y="1509312"/>
            <a:ext cx="10431438" cy="5348688"/>
          </a:xfrm>
        </p:spPr>
        <p:txBody>
          <a:bodyPr>
            <a:noAutofit/>
          </a:bodyPr>
          <a:lstStyle/>
          <a:p>
            <a:pPr marL="0" lvl="0" indent="0">
              <a:buNone/>
            </a:pPr>
            <a:r>
              <a:rPr lang="ru-RU" sz="2000" dirty="0">
                <a:solidFill>
                  <a:srgbClr val="FF0000"/>
                </a:solidFill>
              </a:rPr>
              <a:t>п. 2 ч. 8 ст. 3 Закона № 223-ФЗ</a:t>
            </a:r>
          </a:p>
          <a:p>
            <a:pPr marL="0" lvl="0" indent="0">
              <a:buNone/>
            </a:pPr>
            <a:r>
              <a:rPr lang="ru-RU" sz="2000" dirty="0">
                <a:solidFill>
                  <a:srgbClr val="FF0000"/>
                </a:solidFill>
              </a:rPr>
              <a:t>Постановление Правительства РФ от 11.12.2014 №1352</a:t>
            </a:r>
          </a:p>
          <a:p>
            <a:pPr marL="0" lvl="0" indent="0">
              <a:buNone/>
            </a:pPr>
            <a:r>
              <a:rPr lang="ru-RU" sz="2000" dirty="0">
                <a:solidFill>
                  <a:srgbClr val="FF0000"/>
                </a:solidFill>
              </a:rPr>
              <a:t>«Об особенностях участия субъектов малого и среднего предпринимательства в закупках товаров, работ, услуг отдельными видами юридических лиц</a:t>
            </a:r>
            <a:r>
              <a:rPr lang="ru-RU" sz="2000" dirty="0" smtClean="0">
                <a:solidFill>
                  <a:srgbClr val="FF0000"/>
                </a:solidFill>
              </a:rPr>
              <a:t>»</a:t>
            </a:r>
            <a:endParaRPr lang="en-US" sz="2000" dirty="0" smtClean="0">
              <a:solidFill>
                <a:srgbClr val="FF0000"/>
              </a:solidFill>
            </a:endParaRPr>
          </a:p>
          <a:p>
            <a:pPr marL="0" lvl="0" indent="0">
              <a:buNone/>
            </a:pPr>
            <a:endParaRPr lang="ru-RU" sz="2000" dirty="0">
              <a:solidFill>
                <a:prstClr val="black"/>
              </a:solidFill>
            </a:endParaRPr>
          </a:p>
          <a:p>
            <a:pPr lvl="0"/>
            <a:r>
              <a:rPr lang="ru-RU" sz="2000" dirty="0">
                <a:solidFill>
                  <a:prstClr val="black"/>
                </a:solidFill>
              </a:rPr>
              <a:t>Положение об особенностях участия субъектов МСП</a:t>
            </a:r>
          </a:p>
          <a:p>
            <a:pPr lvl="0"/>
            <a:r>
              <a:rPr lang="ru-RU" sz="2000" dirty="0">
                <a:solidFill>
                  <a:prstClr val="black"/>
                </a:solidFill>
              </a:rPr>
              <a:t>Годовой объем закупок и порядок его расчета</a:t>
            </a:r>
          </a:p>
          <a:p>
            <a:pPr lvl="0"/>
            <a:r>
              <a:rPr lang="ru-RU" sz="2000" dirty="0">
                <a:solidFill>
                  <a:prstClr val="black"/>
                </a:solidFill>
              </a:rPr>
              <a:t>Требования к содержанию годового отчета</a:t>
            </a:r>
          </a:p>
          <a:p>
            <a:pPr lvl="0"/>
            <a:r>
              <a:rPr lang="ru-RU" sz="2000" dirty="0">
                <a:solidFill>
                  <a:prstClr val="black"/>
                </a:solidFill>
              </a:rPr>
              <a:t>Форма годового отчета</a:t>
            </a:r>
          </a:p>
          <a:p>
            <a:pPr lvl="0"/>
            <a:r>
              <a:rPr lang="ru-RU" sz="2000" dirty="0">
                <a:solidFill>
                  <a:prstClr val="black"/>
                </a:solidFill>
              </a:rPr>
              <a:t>+ Постановление Правительства РФ от 21.11.2015 № 1255 – утверждён порядок проведения Корпорацией</a:t>
            </a:r>
          </a:p>
          <a:p>
            <a:pPr lvl="0"/>
            <a:r>
              <a:rPr lang="ru-RU" sz="2000" dirty="0">
                <a:solidFill>
                  <a:prstClr val="black"/>
                </a:solidFill>
              </a:rPr>
              <a:t>МСП мониторинга</a:t>
            </a:r>
          </a:p>
          <a:p>
            <a:pPr lvl="0"/>
            <a:r>
              <a:rPr lang="ru-RU" sz="2000" dirty="0">
                <a:solidFill>
                  <a:prstClr val="black"/>
                </a:solidFill>
              </a:rPr>
              <a:t>С 28.03.2020 преимущества для МСП распространяются также на </a:t>
            </a:r>
            <a:r>
              <a:rPr lang="ru-RU" sz="2000" dirty="0" err="1">
                <a:solidFill>
                  <a:prstClr val="black"/>
                </a:solidFill>
              </a:rPr>
              <a:t>самозанятых</a:t>
            </a:r>
            <a:r>
              <a:rPr lang="ru-RU" sz="2000" dirty="0">
                <a:solidFill>
                  <a:prstClr val="black"/>
                </a:solidFill>
              </a:rPr>
              <a:t> граждан.</a:t>
            </a:r>
          </a:p>
          <a:p>
            <a:pPr marL="457200" indent="-457200" algn="just">
              <a:buAutoNum type="arabicPeriod"/>
            </a:pPr>
            <a:endParaRPr lang="ru-RU" sz="2500" dirty="0" smtClean="0">
              <a:solidFill>
                <a:schemeClr val="tx1">
                  <a:lumMod val="75000"/>
                  <a:lumOff val="25000"/>
                </a:schemeClr>
              </a:solidFill>
              <a:latin typeface="Georgia" pitchFamily="18" charset="0" panose="02040502050405020303"/>
            </a:endParaRPr>
          </a:p>
        </p:txBody>
      </p:sp>
      <p:pic>
        <p:nvPicPr>
          <p:cNvPr id="4" name="Рисунок 3"/>
          <p:cNvPicPr>
            <a:picLocks noChangeAspect="1"/>
          </p:cNvPicPr>
          <p:nvPr/>
        </p:nvPicPr>
        <p:blipFill>
          <a:blip r:embed="rId2"/>
          <a:stretch/>
        </p:blipFill>
        <p:spPr>
          <a:xfrm>
            <a:off x="69591" y="44789"/>
            <a:ext cx="1814178" cy="1563673"/>
          </a:xfrm>
          <a:prstGeom prst="rect">
            <a:avLst/>
          </a:prstGeom>
        </p:spPr>
      </p:pic>
      <p:grpSp>
        <p:nvGrpSpPr>
          <p:cNvPr id="5" name="Группа 4"/>
          <p:cNvGrpSpPr/>
          <p:nvPr/>
        </p:nvGrpSpPr>
        <p:grpSpPr>
          <a:xfrm>
            <a:off x="184730" y="6423519"/>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0280" y="365125"/>
            <a:ext cx="9113520" cy="1325563"/>
          </a:xfrm>
        </p:spPr>
        <p:txBody>
          <a:bodyPr/>
          <a:lstStyle/>
          <a:p>
            <a:r>
              <a:rPr lang="ru-RU" b="1" dirty="0" smtClean="0">
                <a:solidFill>
                  <a:srgbClr val="FF0000"/>
                </a:solidFill>
              </a:rPr>
              <a:t>Возможные способы закупок у СМПС</a:t>
            </a:r>
            <a:endParaRPr lang="ru-RU" b="1" dirty="0">
              <a:solidFill>
                <a:srgbClr val="FF0000"/>
              </a:solidFill>
            </a:endParaRPr>
          </a:p>
        </p:txBody>
      </p:sp>
      <p:graphicFrame>
        <p:nvGraphicFramePr>
          <p:cNvPr id="4" name="Объект 3"/>
          <p:cNvGraphicFramePr>
            <a:graphicFrameLocks xmlns:a="http://schemas.openxmlformats.org/drawingml/2006/main" noGrp="1"/>
          </p:cNvGraphicFramePr>
          <p:nvPr>
            <p:ph idx="1"/>
          </p:nvPr>
        </p:nvGraphicFramePr>
        <p:xfrm>
          <a:off x="838200" y="1825625"/>
          <a:ext cx="10515600" cy="439420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ru-RU" dirty="0" smtClean="0"/>
                        <a:t>Способ закупки</a:t>
                      </a:r>
                      <a:endParaRPr lang="ru-RU" dirty="0"/>
                    </a:p>
                  </a:txBody>
                  <a:tcPr/>
                </a:tc>
                <a:tc>
                  <a:txBody>
                    <a:bodyPr/>
                    <a:lstStyle/>
                    <a:p>
                      <a:r>
                        <a:rPr lang="ru-RU" dirty="0" smtClean="0"/>
                        <a:t>Срок проведения закупки</a:t>
                      </a:r>
                      <a:endParaRPr lang="ru-RU" dirty="0"/>
                    </a:p>
                  </a:txBody>
                  <a:tcPr/>
                </a:tc>
              </a:tr>
              <a:tr h="370840">
                <a:tc>
                  <a:txBody>
                    <a:bodyPr/>
                    <a:lstStyle/>
                    <a:p>
                      <a:r>
                        <a:rPr lang="ru-RU" sz="1800" b="0" i="0" kern="1200" dirty="0" smtClean="0">
                          <a:solidFill>
                            <a:schemeClr val="dk1"/>
                          </a:solidFill>
                          <a:effectLst/>
                          <a:latin typeface="+mn-lt"/>
                          <a:ea typeface="+mn-ea"/>
                          <a:cs typeface="+mn-cs"/>
                        </a:rPr>
                        <a:t> конкурса в электронной форме </a:t>
                      </a:r>
                      <a:endParaRPr lang="ru-RU" dirty="0"/>
                    </a:p>
                  </a:txBody>
                  <a:tcPr/>
                </a:tc>
                <a:tc>
                  <a:txBody>
                    <a:bodyPr/>
                    <a:lstStyle/>
                    <a:p>
                      <a:r>
                        <a:rPr lang="ru-RU" dirty="0" smtClean="0"/>
                        <a:t>До 30 </a:t>
                      </a:r>
                      <a:r>
                        <a:rPr lang="ru-RU" dirty="0" err="1" smtClean="0"/>
                        <a:t>млн.р</a:t>
                      </a:r>
                      <a:r>
                        <a:rPr lang="ru-RU" dirty="0" smtClean="0"/>
                        <a:t>.:</a:t>
                      </a:r>
                      <a:r>
                        <a:rPr lang="ru-RU" baseline="0" dirty="0" smtClean="0"/>
                        <a:t> 7 </a:t>
                      </a:r>
                      <a:r>
                        <a:rPr lang="ru-RU" baseline="0" dirty="0" err="1" smtClean="0"/>
                        <a:t>к.д</a:t>
                      </a:r>
                      <a:r>
                        <a:rPr lang="ru-RU" baseline="0" dirty="0" smtClean="0"/>
                        <a:t>. (подача заявок) + 3 </a:t>
                      </a:r>
                      <a:r>
                        <a:rPr lang="ru-RU" baseline="0" dirty="0" err="1" smtClean="0"/>
                        <a:t>к.д</a:t>
                      </a:r>
                      <a:r>
                        <a:rPr lang="ru-RU" baseline="0" dirty="0" smtClean="0"/>
                        <a:t>. (рассмотрение, оценка, сопоставление заявок)+10 </a:t>
                      </a:r>
                      <a:r>
                        <a:rPr lang="ru-RU" baseline="0" dirty="0" err="1" smtClean="0"/>
                        <a:t>к.д</a:t>
                      </a:r>
                      <a:r>
                        <a:rPr lang="ru-RU" baseline="0" dirty="0" smtClean="0"/>
                        <a:t>. до заключения договора</a:t>
                      </a:r>
                    </a:p>
                    <a:p>
                      <a:r>
                        <a:rPr lang="ru-RU" baseline="0" dirty="0" smtClean="0"/>
                        <a:t>Более 30 </a:t>
                      </a:r>
                      <a:r>
                        <a:rPr lang="ru-RU" baseline="0" dirty="0" err="1" smtClean="0"/>
                        <a:t>млн.р</a:t>
                      </a:r>
                      <a:r>
                        <a:rPr lang="ru-RU" baseline="0" dirty="0" smtClean="0"/>
                        <a:t>.: 15 </a:t>
                      </a:r>
                      <a:r>
                        <a:rPr lang="ru-RU" baseline="0" dirty="0" err="1" smtClean="0"/>
                        <a:t>к.д</a:t>
                      </a:r>
                      <a:r>
                        <a:rPr lang="ru-RU" baseline="0" dirty="0" smtClean="0"/>
                        <a:t>. (подача заявок) + 3 </a:t>
                      </a:r>
                      <a:r>
                        <a:rPr lang="ru-RU" baseline="0" dirty="0" err="1" smtClean="0"/>
                        <a:t>к.д</a:t>
                      </a:r>
                      <a:r>
                        <a:rPr lang="ru-RU" baseline="0" dirty="0" smtClean="0"/>
                        <a:t>. (рассмотрение, оценка, сопоставление заявок)+10 </a:t>
                      </a:r>
                      <a:r>
                        <a:rPr lang="ru-RU" baseline="0" dirty="0" err="1" smtClean="0"/>
                        <a:t>к.д</a:t>
                      </a:r>
                      <a:r>
                        <a:rPr lang="ru-RU" baseline="0" dirty="0" smtClean="0"/>
                        <a:t>. до заключения договора</a:t>
                      </a:r>
                    </a:p>
                    <a:p>
                      <a:r>
                        <a:rPr lang="ru-RU" dirty="0" smtClean="0"/>
                        <a:t>ДОПУСКАЕТСЯ ПЕРЕТОРЖКА</a:t>
                      </a:r>
                      <a:endParaRPr lang="ru-RU" dirty="0"/>
                    </a:p>
                  </a:txBody>
                  <a:tcPr/>
                </a:tc>
              </a:tr>
              <a:tr h="370840">
                <a:tc>
                  <a:txBody>
                    <a:bodyPr/>
                    <a:lstStyle/>
                    <a:p>
                      <a:r>
                        <a:rPr lang="ru-RU" dirty="0" smtClean="0"/>
                        <a:t>Аукцион </a:t>
                      </a:r>
                      <a:endParaRPr lang="ru-RU" dirty="0"/>
                    </a:p>
                  </a:txBody>
                  <a:tcPr/>
                </a:tc>
                <a:tc>
                  <a:txBody>
                    <a:bodyPr/>
                    <a:lstStyle/>
                    <a:p>
                      <a:r>
                        <a:rPr lang="ru-RU" dirty="0" smtClean="0"/>
                        <a:t>До 30 </a:t>
                      </a:r>
                      <a:r>
                        <a:rPr lang="ru-RU" dirty="0" err="1" smtClean="0"/>
                        <a:t>млн.р</a:t>
                      </a:r>
                      <a:r>
                        <a:rPr lang="ru-RU" dirty="0" smtClean="0"/>
                        <a:t>.:</a:t>
                      </a:r>
                      <a:r>
                        <a:rPr lang="ru-RU" baseline="0" dirty="0" smtClean="0"/>
                        <a:t> 7 </a:t>
                      </a:r>
                      <a:r>
                        <a:rPr lang="ru-RU" baseline="0" dirty="0" err="1" smtClean="0"/>
                        <a:t>к.д</a:t>
                      </a:r>
                      <a:r>
                        <a:rPr lang="ru-RU" baseline="0" dirty="0" smtClean="0"/>
                        <a:t>. (подача заявок) + 3 </a:t>
                      </a:r>
                      <a:r>
                        <a:rPr lang="ru-RU" baseline="0" dirty="0" err="1" smtClean="0"/>
                        <a:t>к.д</a:t>
                      </a:r>
                      <a:r>
                        <a:rPr lang="ru-RU" baseline="0" dirty="0" smtClean="0"/>
                        <a:t>. (рассмотрение 1 ч., </a:t>
                      </a:r>
                      <a:r>
                        <a:rPr lang="ru-RU" baseline="0" dirty="0" err="1" smtClean="0"/>
                        <a:t>аукцон</a:t>
                      </a:r>
                      <a:r>
                        <a:rPr lang="ru-RU" baseline="0" dirty="0" smtClean="0"/>
                        <a:t>, рассмотрение 2 частей)+10 </a:t>
                      </a:r>
                      <a:r>
                        <a:rPr lang="ru-RU" baseline="0" dirty="0" err="1" smtClean="0"/>
                        <a:t>к.д</a:t>
                      </a:r>
                      <a:r>
                        <a:rPr lang="ru-RU" baseline="0" dirty="0" smtClean="0"/>
                        <a:t>. до заключения договора</a:t>
                      </a:r>
                    </a:p>
                    <a:p>
                      <a:r>
                        <a:rPr lang="ru-RU" baseline="0" dirty="0" smtClean="0"/>
                        <a:t>Более 30 </a:t>
                      </a:r>
                      <a:r>
                        <a:rPr lang="ru-RU" baseline="0" dirty="0" err="1" smtClean="0"/>
                        <a:t>млн.р</a:t>
                      </a:r>
                      <a:r>
                        <a:rPr lang="ru-RU" baseline="0" dirty="0" smtClean="0"/>
                        <a:t>.: 15 </a:t>
                      </a:r>
                      <a:r>
                        <a:rPr lang="ru-RU" baseline="0" dirty="0" err="1" smtClean="0"/>
                        <a:t>к.д</a:t>
                      </a:r>
                      <a:r>
                        <a:rPr lang="ru-RU" baseline="0" dirty="0" smtClean="0"/>
                        <a:t>. (подача заявок) + 3 </a:t>
                      </a:r>
                      <a:r>
                        <a:rPr lang="ru-RU" baseline="0" dirty="0" err="1" smtClean="0"/>
                        <a:t>к.д</a:t>
                      </a:r>
                      <a:r>
                        <a:rPr lang="ru-RU" baseline="0" dirty="0" smtClean="0"/>
                        <a:t>. (рассмотрение 1 ч., </a:t>
                      </a:r>
                      <a:r>
                        <a:rPr lang="ru-RU" baseline="0" dirty="0" err="1" smtClean="0"/>
                        <a:t>аукцон</a:t>
                      </a:r>
                      <a:r>
                        <a:rPr lang="ru-RU" baseline="0" dirty="0" smtClean="0"/>
                        <a:t>, рассмотрение 2 частей)+10 </a:t>
                      </a:r>
                      <a:r>
                        <a:rPr lang="ru-RU" baseline="0" dirty="0" err="1" smtClean="0"/>
                        <a:t>к.д</a:t>
                      </a:r>
                      <a:r>
                        <a:rPr lang="ru-RU" baseline="0" dirty="0" smtClean="0"/>
                        <a:t>. до заключения договора</a:t>
                      </a:r>
                    </a:p>
                    <a:p>
                      <a:endParaRPr lang="ru-RU" dirty="0"/>
                    </a:p>
                  </a:txBody>
                  <a:tcPr/>
                </a:tc>
              </a:tr>
            </a:tbl>
          </a:graphicData>
        </a:graphic>
      </p:graphicFrame>
      <p:pic>
        <p:nvPicPr>
          <p:cNvPr id="5" name="Рисунок 4"/>
          <p:cNvPicPr>
            <a:picLocks noChangeAspect="1"/>
          </p:cNvPicPr>
          <p:nvPr/>
        </p:nvPicPr>
        <p:blipFill>
          <a:blip r:embed="rId2"/>
          <a:stretch/>
        </p:blipFill>
        <p:spPr>
          <a:xfrm>
            <a:off x="79530" y="127015"/>
            <a:ext cx="1814178" cy="1563673"/>
          </a:xfrm>
          <a:prstGeom prst="rect">
            <a:avLst/>
          </a:prstGeom>
        </p:spPr>
      </p:pic>
      <p:grpSp>
        <p:nvGrpSpPr>
          <p:cNvPr id="6" name="Группа 5"/>
          <p:cNvGrpSpPr/>
          <p:nvPr/>
        </p:nvGrpSpPr>
        <p:grpSpPr>
          <a:xfrm>
            <a:off x="343756" y="6193725"/>
            <a:ext cx="2069219" cy="322074"/>
            <a:chOff x="1337344" y="1884064"/>
            <a:chExt cx="2069219" cy="322074"/>
          </a:xfrm>
        </p:grpSpPr>
        <p:sp>
          <p:nvSpPr>
            <p:cNvPr id="7"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xmlns:a="http://schemas.openxmlformats.org/drawingml/2006/main" noGrp="1"/>
          </p:cNvGraphicFramePr>
          <p:nvPr>
            <p:ph idx="1"/>
          </p:nvPr>
        </p:nvGraphicFramePr>
        <p:xfrm>
          <a:off x="986200" y="1885261"/>
          <a:ext cx="10515600" cy="219964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ru-RU" dirty="0" smtClean="0"/>
                        <a:t>Способ закупки</a:t>
                      </a:r>
                      <a:endParaRPr lang="ru-RU" dirty="0"/>
                    </a:p>
                  </a:txBody>
                  <a:tcPr/>
                </a:tc>
                <a:tc>
                  <a:txBody>
                    <a:bodyPr/>
                    <a:lstStyle/>
                    <a:p>
                      <a:r>
                        <a:rPr lang="ru-RU" dirty="0" smtClean="0"/>
                        <a:t>Срок проведения закупки</a:t>
                      </a:r>
                      <a:endParaRPr lang="ru-RU" dirty="0"/>
                    </a:p>
                  </a:txBody>
                  <a:tcPr/>
                </a:tc>
              </a:tr>
              <a:tr h="370840">
                <a:tc>
                  <a:txBody>
                    <a:bodyPr/>
                    <a:lstStyle/>
                    <a:p>
                      <a:r>
                        <a:rPr lang="ru-RU" dirty="0" smtClean="0"/>
                        <a:t>Запрос</a:t>
                      </a:r>
                      <a:r>
                        <a:rPr lang="ru-RU" baseline="0" dirty="0" smtClean="0"/>
                        <a:t> котировок </a:t>
                      </a:r>
                      <a:endParaRPr lang="ru-RU" dirty="0"/>
                    </a:p>
                  </a:txBody>
                  <a:tcPr/>
                </a:tc>
                <a:tc>
                  <a:txBody>
                    <a:bodyPr/>
                    <a:lstStyle/>
                    <a:p>
                      <a:r>
                        <a:rPr lang="ru-RU" dirty="0" smtClean="0"/>
                        <a:t>До 7 млн! 4</a:t>
                      </a:r>
                      <a:r>
                        <a:rPr lang="ru-RU" baseline="0" dirty="0" smtClean="0"/>
                        <a:t> </a:t>
                      </a:r>
                      <a:r>
                        <a:rPr lang="ru-RU" baseline="0" dirty="0" err="1" smtClean="0"/>
                        <a:t>р.д</a:t>
                      </a:r>
                      <a:r>
                        <a:rPr lang="ru-RU" baseline="0" dirty="0" smtClean="0"/>
                        <a:t>.(подача заявок)+ 1 </a:t>
                      </a:r>
                      <a:r>
                        <a:rPr lang="ru-RU" baseline="0" dirty="0" err="1" smtClean="0"/>
                        <a:t>р.д</a:t>
                      </a:r>
                      <a:r>
                        <a:rPr lang="ru-RU" baseline="0" dirty="0" smtClean="0"/>
                        <a:t>. (рассмотрение заявок)+10 </a:t>
                      </a:r>
                      <a:r>
                        <a:rPr lang="ru-RU" baseline="0" dirty="0" err="1" smtClean="0"/>
                        <a:t>к.д</a:t>
                      </a:r>
                      <a:r>
                        <a:rPr lang="ru-RU" baseline="0" dirty="0" smtClean="0"/>
                        <a:t>. (заключение договора)</a:t>
                      </a:r>
                      <a:endParaRPr lang="ru-RU" dirty="0"/>
                    </a:p>
                  </a:txBody>
                  <a:tcPr/>
                </a:tc>
              </a:tr>
              <a:tr h="370840">
                <a:tc>
                  <a:txBody>
                    <a:bodyPr/>
                    <a:lstStyle/>
                    <a:p>
                      <a:r>
                        <a:rPr lang="ru-RU" dirty="0" smtClean="0"/>
                        <a:t>Закупка</a:t>
                      </a:r>
                      <a:r>
                        <a:rPr lang="ru-RU" baseline="0" dirty="0" smtClean="0"/>
                        <a:t> у единственного поставщика в электронной форм </a:t>
                      </a:r>
                      <a:endParaRPr lang="ru-RU" dirty="0"/>
                    </a:p>
                  </a:txBody>
                  <a:tcPr/>
                </a:tc>
                <a:tc>
                  <a:txBody>
                    <a:bodyPr/>
                    <a:lstStyle/>
                    <a:p>
                      <a:r>
                        <a:rPr lang="ru-RU" dirty="0" smtClean="0"/>
                        <a:t>До 20 </a:t>
                      </a:r>
                      <a:r>
                        <a:rPr lang="ru-RU" dirty="0" err="1" smtClean="0"/>
                        <a:t>млн.р</a:t>
                      </a:r>
                      <a:r>
                        <a:rPr lang="ru-RU" dirty="0" smtClean="0"/>
                        <a:t>.,</a:t>
                      </a:r>
                      <a:r>
                        <a:rPr lang="ru-RU" baseline="0" dirty="0" smtClean="0"/>
                        <a:t> Может быть ограничено положением о </a:t>
                      </a:r>
                      <a:r>
                        <a:rPr lang="ru-RU" baseline="0" dirty="0" err="1" smtClean="0"/>
                        <a:t>заупке</a:t>
                      </a:r>
                      <a:r>
                        <a:rPr lang="ru-RU" baseline="0" dirty="0" smtClean="0"/>
                        <a:t>. 1 </a:t>
                      </a:r>
                      <a:r>
                        <a:rPr lang="ru-RU" baseline="0" dirty="0" err="1" smtClean="0"/>
                        <a:t>р.д</a:t>
                      </a:r>
                      <a:r>
                        <a:rPr lang="ru-RU" baseline="0" dirty="0" smtClean="0"/>
                        <a:t>. (подача заявок), 1 </a:t>
                      </a:r>
                      <a:r>
                        <a:rPr lang="ru-RU" baseline="0" dirty="0" err="1" smtClean="0"/>
                        <a:t>р.д</a:t>
                      </a:r>
                      <a:r>
                        <a:rPr lang="ru-RU" baseline="0" dirty="0" smtClean="0"/>
                        <a:t>. (протокол) + 1 </a:t>
                      </a:r>
                      <a:r>
                        <a:rPr lang="ru-RU" baseline="0" dirty="0" err="1" smtClean="0"/>
                        <a:t>р.д</a:t>
                      </a:r>
                      <a:r>
                        <a:rPr lang="ru-RU" baseline="0" dirty="0" smtClean="0"/>
                        <a:t>. заключение договора</a:t>
                      </a:r>
                      <a:endParaRPr lang="ru-RU" dirty="0"/>
                    </a:p>
                  </a:txBody>
                  <a:tcPr/>
                </a:tc>
              </a:tr>
            </a:tbl>
          </a:graphicData>
        </a:graphic>
      </p:graphicFrame>
      <p:pic>
        <p:nvPicPr>
          <p:cNvPr id="5" name="Рисунок 4"/>
          <p:cNvPicPr>
            <a:picLocks noChangeAspect="1"/>
          </p:cNvPicPr>
          <p:nvPr/>
        </p:nvPicPr>
        <p:blipFill>
          <a:blip r:embed="rId2"/>
          <a:stretch/>
        </p:blipFill>
        <p:spPr>
          <a:xfrm>
            <a:off x="10296956" y="5294327"/>
            <a:ext cx="1814178" cy="1563673"/>
          </a:xfrm>
          <a:prstGeom prst="rect">
            <a:avLst/>
          </a:prstGeom>
        </p:spPr>
      </p:pic>
      <p:grpSp>
        <p:nvGrpSpPr>
          <p:cNvPr id="6" name="Группа 5"/>
          <p:cNvGrpSpPr/>
          <p:nvPr/>
        </p:nvGrpSpPr>
        <p:grpSpPr>
          <a:xfrm>
            <a:off x="333817" y="5915126"/>
            <a:ext cx="2069219" cy="322074"/>
            <a:chOff x="1337344" y="1884064"/>
            <a:chExt cx="2069219" cy="322074"/>
          </a:xfrm>
        </p:grpSpPr>
        <p:sp>
          <p:nvSpPr>
            <p:cNvPr id="7"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1760" y="365125"/>
            <a:ext cx="8702040" cy="1325563"/>
          </a:xfrm>
        </p:spPr>
        <p:txBody>
          <a:bodyPr/>
          <a:lstStyle/>
          <a:p>
            <a:r>
              <a:rPr lang="ru-RU" b="1" dirty="0" smtClean="0">
                <a:solidFill>
                  <a:srgbClr val="FF0000"/>
                </a:solidFill>
              </a:rPr>
              <a:t>ЭТП для СМСП</a:t>
            </a:r>
            <a:endParaRPr lang="ru-RU" b="1" dirty="0">
              <a:solidFill>
                <a:srgbClr val="FF0000"/>
              </a:solidFill>
            </a:endParaRPr>
          </a:p>
        </p:txBody>
      </p:sp>
      <p:pic>
        <p:nvPicPr>
          <p:cNvPr id="4" name="Объект 3"/>
          <p:cNvPicPr>
            <a:picLocks noChangeAspect="1" noGrp="1"/>
          </p:cNvPicPr>
          <p:nvPr>
            <p:ph idx="1"/>
          </p:nvPr>
        </p:nvPicPr>
        <p:blipFill>
          <a:blip r:embed="rId2"/>
          <a:stretch/>
        </p:blipFill>
        <p:spPr>
          <a:xfrm>
            <a:off x="235829" y="1182255"/>
            <a:ext cx="5010765" cy="3040240"/>
          </a:xfrm>
          <a:prstGeom prst="rect">
            <a:avLst/>
          </a:prstGeom>
        </p:spPr>
      </p:pic>
      <p:pic>
        <p:nvPicPr>
          <p:cNvPr id="5" name="Рисунок 4"/>
          <p:cNvPicPr>
            <a:picLocks noChangeAspect="1"/>
          </p:cNvPicPr>
          <p:nvPr/>
        </p:nvPicPr>
        <p:blipFill>
          <a:blip r:embed="rId3"/>
          <a:stretch/>
        </p:blipFill>
        <p:spPr>
          <a:xfrm>
            <a:off x="5157142" y="1273633"/>
            <a:ext cx="6940332" cy="4201337"/>
          </a:xfrm>
          <a:prstGeom prst="rect">
            <a:avLst/>
          </a:prstGeom>
        </p:spPr>
      </p:pic>
      <p:pic>
        <p:nvPicPr>
          <p:cNvPr id="6" name="Рисунок 5"/>
          <p:cNvPicPr>
            <a:picLocks noChangeAspect="1"/>
          </p:cNvPicPr>
          <p:nvPr/>
        </p:nvPicPr>
        <p:blipFill>
          <a:blip r:embed="rId4"/>
          <a:stretch/>
        </p:blipFill>
        <p:spPr>
          <a:xfrm>
            <a:off x="10296956" y="5294327"/>
            <a:ext cx="1814178" cy="1563673"/>
          </a:xfrm>
          <a:prstGeom prst="rect">
            <a:avLst/>
          </a:prstGeom>
        </p:spPr>
      </p:pic>
      <p:grpSp>
        <p:nvGrpSpPr>
          <p:cNvPr id="7" name="Группа 6"/>
          <p:cNvGrpSpPr/>
          <p:nvPr/>
        </p:nvGrpSpPr>
        <p:grpSpPr>
          <a:xfrm>
            <a:off x="403391" y="6184980"/>
            <a:ext cx="2069219" cy="322074"/>
            <a:chOff x="1337344" y="1884064"/>
            <a:chExt cx="2069219" cy="322074"/>
          </a:xfrm>
        </p:grpSpPr>
        <p:sp>
          <p:nvSpPr>
            <p:cNvPr id="8" name="object 4"/>
            <p:cNvSpPr/>
            <p:nvPr/>
          </p:nvSpPr>
          <p:spPr>
            <a:xfrm>
              <a:off x="1751188"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5"/>
            <p:cNvSpPr/>
            <p:nvPr/>
          </p:nvSpPr>
          <p:spPr>
            <a:xfrm>
              <a:off x="3122375"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6"/>
            <p:cNvSpPr/>
            <p:nvPr/>
          </p:nvSpPr>
          <p:spPr>
            <a:xfrm>
              <a:off x="1923366" y="1964586"/>
              <a:ext cx="16802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7"/>
            <p:cNvSpPr/>
            <p:nvPr/>
          </p:nvSpPr>
          <p:spPr>
            <a:xfrm>
              <a:off x="2902483" y="1965592"/>
              <a:ext cx="16803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8"/>
            <p:cNvSpPr/>
            <p:nvPr/>
          </p:nvSpPr>
          <p:spPr>
            <a:xfrm>
              <a:off x="3294543" y="1969609"/>
              <a:ext cx="112020"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9"/>
            <p:cNvSpPr/>
            <p:nvPr/>
          </p:nvSpPr>
          <p:spPr>
            <a:xfrm>
              <a:off x="2141170" y="1967595"/>
              <a:ext cx="149360" cy="163049"/>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0"/>
            <p:cNvSpPr/>
            <p:nvPr/>
          </p:nvSpPr>
          <p:spPr>
            <a:xfrm>
              <a:off x="2727192" y="1969608"/>
              <a:ext cx="142098"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1"/>
            <p:cNvSpPr/>
            <p:nvPr/>
          </p:nvSpPr>
          <p:spPr>
            <a:xfrm>
              <a:off x="2522865" y="1970623"/>
              <a:ext cx="170099" cy="15902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2"/>
            <p:cNvSpPr/>
            <p:nvPr/>
          </p:nvSpPr>
          <p:spPr>
            <a:xfrm>
              <a:off x="2341357" y="1966597"/>
              <a:ext cx="149360" cy="16204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3"/>
            <p:cNvSpPr/>
            <p:nvPr/>
          </p:nvSpPr>
          <p:spPr>
            <a:xfrm>
              <a:off x="1337344"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4"/>
            <p:cNvSpPr/>
            <p:nvPr/>
          </p:nvSpPr>
          <p:spPr>
            <a:xfrm>
              <a:off x="1518767"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6060" y="365125"/>
            <a:ext cx="8587740" cy="1325563"/>
          </a:xfrm>
        </p:spPr>
        <p:txBody>
          <a:bodyPr/>
          <a:lstStyle/>
          <a:p>
            <a:r>
              <a:rPr lang="ru-RU" b="1" dirty="0" smtClean="0">
                <a:solidFill>
                  <a:srgbClr val="FF0000"/>
                </a:solidFill>
              </a:rPr>
              <a:t>Плата услуг площадки </a:t>
            </a:r>
            <a:endParaRPr lang="ru-RU" b="1" dirty="0">
              <a:solidFill>
                <a:srgbClr val="FF0000"/>
              </a:solidFill>
            </a:endParaRPr>
          </a:p>
        </p:txBody>
      </p:sp>
      <p:pic>
        <p:nvPicPr>
          <p:cNvPr id="7" name="Объект 6"/>
          <p:cNvPicPr>
            <a:picLocks noChangeAspect="1" noGrp="1"/>
          </p:cNvPicPr>
          <p:nvPr>
            <p:ph idx="1"/>
          </p:nvPr>
        </p:nvPicPr>
        <p:blipFill>
          <a:blip r:embed="rId2"/>
          <a:stretch/>
        </p:blipFill>
        <p:spPr>
          <a:xfrm>
            <a:off x="838200" y="2283749"/>
            <a:ext cx="10515600" cy="2749290"/>
          </a:xfrm>
          <a:prstGeom prst="rect">
            <a:avLst/>
          </a:prstGeom>
        </p:spPr>
      </p:pic>
      <p:pic>
        <p:nvPicPr>
          <p:cNvPr id="6" name="Рисунок 5"/>
          <p:cNvPicPr>
            <a:picLocks noChangeAspect="1"/>
          </p:cNvPicPr>
          <p:nvPr/>
        </p:nvPicPr>
        <p:blipFill>
          <a:blip r:embed="rId3"/>
          <a:stretch/>
        </p:blipFill>
        <p:spPr>
          <a:xfrm>
            <a:off x="0" y="1285875"/>
            <a:ext cx="10944225" cy="809625"/>
          </a:xfrm>
          <a:prstGeom prst="rect">
            <a:avLst/>
          </a:prstGeom>
        </p:spPr>
      </p:pic>
      <p:pic>
        <p:nvPicPr>
          <p:cNvPr id="5" name="Рисунок 4"/>
          <p:cNvPicPr>
            <a:picLocks noChangeAspect="1"/>
          </p:cNvPicPr>
          <p:nvPr/>
        </p:nvPicPr>
        <p:blipFill>
          <a:blip r:embed="rId4"/>
          <a:stretch/>
        </p:blipFill>
        <p:spPr>
          <a:xfrm>
            <a:off x="10296956" y="5294327"/>
            <a:ext cx="1814178" cy="1563673"/>
          </a:xfrm>
          <a:prstGeom prst="rect">
            <a:avLst/>
          </a:prstGeom>
        </p:spPr>
      </p:pic>
      <p:grpSp>
        <p:nvGrpSpPr>
          <p:cNvPr id="8" name="Группа 7"/>
          <p:cNvGrpSpPr/>
          <p:nvPr/>
        </p:nvGrpSpPr>
        <p:grpSpPr>
          <a:xfrm>
            <a:off x="343756" y="6076163"/>
            <a:ext cx="2069219" cy="322074"/>
            <a:chOff x="1337344" y="1884064"/>
            <a:chExt cx="2069219" cy="322074"/>
          </a:xfrm>
        </p:grpSpPr>
        <p:sp>
          <p:nvSpPr>
            <p:cNvPr id="9" name="object 4"/>
            <p:cNvSpPr/>
            <p:nvPr/>
          </p:nvSpPr>
          <p:spPr>
            <a:xfrm>
              <a:off x="1751188"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5"/>
            <p:cNvSpPr/>
            <p:nvPr/>
          </p:nvSpPr>
          <p:spPr>
            <a:xfrm>
              <a:off x="3122375"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6"/>
            <p:cNvSpPr/>
            <p:nvPr/>
          </p:nvSpPr>
          <p:spPr>
            <a:xfrm>
              <a:off x="1923366" y="1964586"/>
              <a:ext cx="16802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7"/>
            <p:cNvSpPr/>
            <p:nvPr/>
          </p:nvSpPr>
          <p:spPr>
            <a:xfrm>
              <a:off x="2902483" y="1965592"/>
              <a:ext cx="16803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8"/>
            <p:cNvSpPr/>
            <p:nvPr/>
          </p:nvSpPr>
          <p:spPr>
            <a:xfrm>
              <a:off x="3294543" y="1969609"/>
              <a:ext cx="112020"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9"/>
            <p:cNvSpPr/>
            <p:nvPr/>
          </p:nvSpPr>
          <p:spPr>
            <a:xfrm>
              <a:off x="2141170" y="1967595"/>
              <a:ext cx="149360" cy="163049"/>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0"/>
            <p:cNvSpPr/>
            <p:nvPr/>
          </p:nvSpPr>
          <p:spPr>
            <a:xfrm>
              <a:off x="2727192" y="1969608"/>
              <a:ext cx="142098"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1"/>
            <p:cNvSpPr/>
            <p:nvPr/>
          </p:nvSpPr>
          <p:spPr>
            <a:xfrm>
              <a:off x="2522865" y="1970623"/>
              <a:ext cx="170099" cy="15902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2"/>
            <p:cNvSpPr/>
            <p:nvPr/>
          </p:nvSpPr>
          <p:spPr>
            <a:xfrm>
              <a:off x="2341357" y="1966597"/>
              <a:ext cx="149360" cy="16204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3"/>
            <p:cNvSpPr/>
            <p:nvPr/>
          </p:nvSpPr>
          <p:spPr>
            <a:xfrm>
              <a:off x="1337344"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4"/>
            <p:cNvSpPr/>
            <p:nvPr/>
          </p:nvSpPr>
          <p:spPr>
            <a:xfrm>
              <a:off x="1518767"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20"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7470" y="365125"/>
            <a:ext cx="8736330" cy="1325563"/>
          </a:xfrm>
        </p:spPr>
        <p:txBody>
          <a:bodyPr/>
          <a:lstStyle/>
          <a:p>
            <a:r>
              <a:rPr lang="ru-RU" b="1" dirty="0" smtClean="0">
                <a:solidFill>
                  <a:srgbClr val="FF0000"/>
                </a:solidFill>
              </a:rPr>
              <a:t>Обеспечение в закупках у СМСП</a:t>
            </a:r>
            <a:endParaRPr lang="ru-RU" b="1" dirty="0">
              <a:solidFill>
                <a:srgbClr val="FF0000"/>
              </a:solidFill>
            </a:endParaRPr>
          </a:p>
        </p:txBody>
      </p:sp>
      <p:sp>
        <p:nvSpPr>
          <p:cNvPr id="3" name="Объект 2"/>
          <p:cNvSpPr>
            <a:spLocks noGrp="1"/>
          </p:cNvSpPr>
          <p:nvPr>
            <p:ph idx="1"/>
          </p:nvPr>
        </p:nvSpPr>
        <p:spPr/>
        <p:txBody>
          <a:bodyPr>
            <a:normAutofit fontScale="92500" lnSpcReduction="20000"/>
          </a:bodyPr>
          <a:lstStyle/>
          <a:p>
            <a:r>
              <a:rPr lang="ru-RU" b="1" dirty="0" smtClean="0">
                <a:solidFill>
                  <a:srgbClr val="FF0000"/>
                </a:solidFill>
              </a:rPr>
              <a:t>Обеспечение заявки</a:t>
            </a:r>
            <a:r>
              <a:rPr lang="ru-RU" dirty="0" smtClean="0"/>
              <a:t>: до 5 млн. рублей не устанавливается.</a:t>
            </a:r>
          </a:p>
          <a:p>
            <a:pPr marL="0" indent="0">
              <a:buNone/>
            </a:pPr>
            <a:r>
              <a:rPr lang="ru-RU" dirty="0" smtClean="0"/>
              <a:t>Свыше 5 млн. р. – право Заказчика, но не более 2 % НМЦД</a:t>
            </a:r>
          </a:p>
          <a:p>
            <a:pPr marL="0" indent="0">
              <a:buNone/>
            </a:pPr>
            <a:endParaRPr lang="ru-RU" dirty="0"/>
          </a:p>
          <a:p>
            <a:r>
              <a:rPr lang="ru-RU" b="1" dirty="0" smtClean="0">
                <a:solidFill>
                  <a:srgbClr val="FF0000"/>
                </a:solidFill>
              </a:rPr>
              <a:t>Обеспечение исполнения договора:</a:t>
            </a:r>
          </a:p>
          <a:p>
            <a:pPr marL="0" indent="0">
              <a:buNone/>
            </a:pPr>
            <a:endParaRPr lang="ru-RU" b="1" dirty="0" smtClean="0">
              <a:solidFill>
                <a:srgbClr val="FF0000"/>
              </a:solidFill>
            </a:endParaRPr>
          </a:p>
          <a:p>
            <a:pPr marL="0" indent="0">
              <a:buNone/>
            </a:pPr>
            <a:r>
              <a:rPr lang="ru-RU" dirty="0"/>
              <a:t>а) не может превышать 5 процентов начальной (максимальной) цены договора (цены лота), если договором не предусмотрена выплата аванса;</a:t>
            </a:r>
          </a:p>
          <a:p>
            <a:pPr marL="0" indent="0">
              <a:buNone/>
            </a:pPr>
            <a:endParaRPr lang="ru-RU" dirty="0"/>
          </a:p>
          <a:p>
            <a:pPr marL="0" indent="0">
              <a:buNone/>
            </a:pPr>
            <a:r>
              <a:rPr lang="ru-RU" dirty="0"/>
              <a:t>б) устанавливается в размере аванса, если договором предусмотрена выплата аванса.</a:t>
            </a:r>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463026" y="6034370"/>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3220" y="365125"/>
            <a:ext cx="8450580" cy="1325563"/>
          </a:xfrm>
        </p:spPr>
        <p:txBody>
          <a:bodyPr/>
          <a:lstStyle/>
          <a:p>
            <a:r>
              <a:rPr lang="ru-RU" b="1" dirty="0" smtClean="0">
                <a:solidFill>
                  <a:srgbClr val="FF0000"/>
                </a:solidFill>
              </a:rPr>
              <a:t>2 варианта предоставления обеспечения</a:t>
            </a:r>
            <a:endParaRPr lang="ru-RU" b="1" dirty="0">
              <a:solidFill>
                <a:srgbClr val="FF0000"/>
              </a:solidFill>
            </a:endParaRPr>
          </a:p>
        </p:txBody>
      </p:sp>
      <p:sp>
        <p:nvSpPr>
          <p:cNvPr id="3" name="Объект 2"/>
          <p:cNvSpPr>
            <a:spLocks noGrp="1"/>
          </p:cNvSpPr>
          <p:nvPr>
            <p:ph idx="1"/>
          </p:nvPr>
        </p:nvSpPr>
        <p:spPr/>
        <p:txBody>
          <a:bodyPr/>
          <a:lstStyle/>
          <a:p>
            <a:r>
              <a:rPr lang="ru-RU" dirty="0" smtClean="0"/>
              <a:t>1. Залог денежных средств: спец счет участника (обеспечение заявки) или р/с заказчика (обеспечение исполнения договора)</a:t>
            </a:r>
          </a:p>
          <a:p>
            <a:r>
              <a:rPr lang="ru-RU" dirty="0" smtClean="0"/>
              <a:t>2. Независимая гарантия</a:t>
            </a:r>
            <a:endParaRPr lang="ru-RU" dirty="0"/>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562417" y="6076163"/>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1760" y="365125"/>
            <a:ext cx="8702040" cy="1325563"/>
          </a:xfrm>
        </p:spPr>
        <p:txBody>
          <a:bodyPr/>
          <a:lstStyle/>
          <a:p>
            <a:r>
              <a:rPr lang="ru-RU" b="1" dirty="0" smtClean="0">
                <a:solidFill>
                  <a:srgbClr val="FF0000"/>
                </a:solidFill>
              </a:rPr>
              <a:t>Залог денежных средств на спец счете</a:t>
            </a:r>
            <a:endParaRPr lang="ru-RU" b="1" dirty="0">
              <a:solidFill>
                <a:srgbClr val="FF0000"/>
              </a:solidFill>
            </a:endParaRPr>
          </a:p>
        </p:txBody>
      </p:sp>
      <p:sp>
        <p:nvSpPr>
          <p:cNvPr id="3" name="Объект 2"/>
          <p:cNvSpPr>
            <a:spLocks noGrp="1"/>
          </p:cNvSpPr>
          <p:nvPr>
            <p:ph idx="1"/>
          </p:nvPr>
        </p:nvSpPr>
        <p:spPr/>
        <p:txBody>
          <a:bodyPr>
            <a:normAutofit fontScale="77500" lnSpcReduction="20000"/>
          </a:bodyPr>
          <a:lstStyle/>
          <a:p>
            <a:r>
              <a:rPr lang="ru-RU" dirty="0" smtClean="0"/>
              <a:t> </a:t>
            </a:r>
            <a:r>
              <a:rPr lang="ru-RU" dirty="0"/>
              <a:t>В течение одного часа с момента окончания срока подачи заявок на участие в конкурентной закупке с участием субъектов малого и среднего предпринимательства оператор электронной площадки направляет в банк информацию об участнике закупки и размере денежных средств, необходимом для обеспечения заявки. Банк в течение одного часа с момента получения указанной информации осуществляет блокирование при наличии на специальном банковском счете участника закупки незаблокированных денежных средств в размере обеспечения указанной заявки и информирует оператора. Блокирование денежных средств не осуществляется в случае отсутствия на специальном банковском счете участника такой закупки денежных средств в размере для обеспечения указанной заявки либо в случае приостановления операций по такому счету в соответствии с законодательством Российской Федерации, о чем оператор электронной площадки информируется в течение одного часа. В случае, если блокирование денежных средств не может быть осуществлено по основаниям, предусмотренным настоящей частью, оператор электронной площадки обязан вернуть указанную заявку подавшему ее участнику в течение одного часа с момента получения соответствующей информации от банка.</a:t>
            </a:r>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373573" y="6150863"/>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380" y="500062"/>
            <a:ext cx="8793480" cy="1325563"/>
          </a:xfrm>
        </p:spPr>
        <p:txBody>
          <a:bodyPr/>
          <a:lstStyle/>
          <a:p>
            <a:r>
              <a:rPr lang="ru-RU" b="1" dirty="0">
                <a:solidFill>
                  <a:srgbClr val="FF0000"/>
                </a:solidFill>
              </a:rPr>
              <a:t> Независимая </a:t>
            </a:r>
            <a:r>
              <a:rPr lang="ru-RU" b="1" dirty="0" smtClean="0">
                <a:solidFill>
                  <a:srgbClr val="FF0000"/>
                </a:solidFill>
              </a:rPr>
              <a:t>гарантия должна соответствовать: </a:t>
            </a:r>
            <a:endParaRPr lang="ru-RU" b="1" dirty="0">
              <a:solidFill>
                <a:srgbClr val="FF0000"/>
              </a:solidFill>
            </a:endParaRPr>
          </a:p>
        </p:txBody>
      </p:sp>
      <p:sp>
        <p:nvSpPr>
          <p:cNvPr id="3" name="Объект 2"/>
          <p:cNvSpPr>
            <a:spLocks noGrp="1"/>
          </p:cNvSpPr>
          <p:nvPr>
            <p:ph idx="1"/>
          </p:nvPr>
        </p:nvSpPr>
        <p:spPr/>
        <p:txBody>
          <a:bodyPr/>
          <a:lstStyle/>
          <a:p>
            <a:r>
              <a:rPr lang="ru-RU" dirty="0"/>
              <a:t>1) независимая гарантия должна быть выдана гарантом, предусмотренным </a:t>
            </a:r>
            <a:r>
              <a:rPr lang="ru-RU" dirty="0">
                <a:hlinkClick r:id="rId2"/>
              </a:rPr>
              <a:t>частью 1 статьи 45</a:t>
            </a:r>
            <a:r>
              <a:rPr lang="ru-RU" dirty="0"/>
              <a:t>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a:t>
            </a:r>
            <a:r>
              <a:rPr lang="ru-RU" dirty="0" smtClean="0"/>
              <a:t>";</a:t>
            </a:r>
          </a:p>
          <a:p>
            <a:endParaRPr lang="ru-RU" dirty="0"/>
          </a:p>
          <a:p>
            <a:pPr marL="0" indent="0">
              <a:buNone/>
            </a:pPr>
            <a:endParaRPr lang="ru-RU" dirty="0"/>
          </a:p>
        </p:txBody>
      </p:sp>
      <p:pic>
        <p:nvPicPr>
          <p:cNvPr id="4" name="Рисунок 3"/>
          <p:cNvPicPr>
            <a:picLocks noChangeAspect="1"/>
          </p:cNvPicPr>
          <p:nvPr/>
        </p:nvPicPr>
        <p:blipFill>
          <a:blip r:embed="rId3"/>
          <a:stretch/>
        </p:blipFill>
        <p:spPr>
          <a:xfrm>
            <a:off x="584835" y="4127182"/>
            <a:ext cx="11249025" cy="1095375"/>
          </a:xfrm>
          <a:prstGeom prst="rect">
            <a:avLst/>
          </a:prstGeom>
        </p:spPr>
      </p:pic>
      <p:pic>
        <p:nvPicPr>
          <p:cNvPr id="5" name="Рисунок 4"/>
          <p:cNvPicPr>
            <a:picLocks noChangeAspect="1"/>
          </p:cNvPicPr>
          <p:nvPr/>
        </p:nvPicPr>
        <p:blipFill>
          <a:blip r:embed="rId4"/>
          <a:stretch/>
        </p:blipFill>
        <p:spPr>
          <a:xfrm>
            <a:off x="10296956" y="5294327"/>
            <a:ext cx="1814178" cy="1563673"/>
          </a:xfrm>
          <a:prstGeom prst="rect">
            <a:avLst/>
          </a:prstGeom>
        </p:spPr>
      </p:pic>
      <p:grpSp>
        <p:nvGrpSpPr>
          <p:cNvPr id="6" name="Группа 5"/>
          <p:cNvGrpSpPr/>
          <p:nvPr/>
        </p:nvGrpSpPr>
        <p:grpSpPr>
          <a:xfrm>
            <a:off x="584835" y="6076163"/>
            <a:ext cx="2069219" cy="322074"/>
            <a:chOff x="1337344" y="1884064"/>
            <a:chExt cx="2069219" cy="322074"/>
          </a:xfrm>
        </p:grpSpPr>
        <p:sp>
          <p:nvSpPr>
            <p:cNvPr id="7" name="object 4"/>
            <p:cNvSpPr/>
            <p:nvPr/>
          </p:nvSpPr>
          <p:spPr>
            <a:xfrm>
              <a:off x="1751188"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2) информация о независимой гарантии должна быть включена в реестр независимых гарантий, предусмотренный </a:t>
            </a:r>
            <a:r>
              <a:rPr lang="ru-RU" dirty="0">
                <a:hlinkClick r:id="rId2"/>
              </a:rPr>
              <a:t>частью 8 статьи 45</a:t>
            </a:r>
            <a:r>
              <a:rPr lang="ru-RU" dirty="0"/>
              <a:t> Федерального закона от 5 апреля 2013 года N 44-ФЗ "О контрактной системе в сфере закупок товаров, работ, услуг для обеспечения государственных и муниципальных нужд";</a:t>
            </a:r>
          </a:p>
          <a:p>
            <a:r>
              <a:rPr lang="ru-RU" dirty="0"/>
              <a:t>3) независимая гарантия не может быть отозвана выдавшим ее гарантом;</a:t>
            </a:r>
          </a:p>
        </p:txBody>
      </p:sp>
      <p:pic>
        <p:nvPicPr>
          <p:cNvPr id="4" name="Рисунок 3"/>
          <p:cNvPicPr>
            <a:picLocks noChangeAspect="1"/>
          </p:cNvPicPr>
          <p:nvPr/>
        </p:nvPicPr>
        <p:blipFill>
          <a:blip r:embed="rId3"/>
          <a:stretch/>
        </p:blipFill>
        <p:spPr>
          <a:xfrm>
            <a:off x="10296956" y="5294327"/>
            <a:ext cx="1814178" cy="1563673"/>
          </a:xfrm>
          <a:prstGeom prst="rect">
            <a:avLst/>
          </a:prstGeom>
        </p:spPr>
      </p:pic>
      <p:grpSp>
        <p:nvGrpSpPr>
          <p:cNvPr id="5" name="Группа 4"/>
          <p:cNvGrpSpPr/>
          <p:nvPr/>
        </p:nvGrpSpPr>
        <p:grpSpPr>
          <a:xfrm>
            <a:off x="353695" y="6076163"/>
            <a:ext cx="2069219" cy="322074"/>
            <a:chOff x="1337344" y="1884064"/>
            <a:chExt cx="2069219" cy="322074"/>
          </a:xfrm>
        </p:grpSpPr>
        <p:sp>
          <p:nvSpPr>
            <p:cNvPr id="6"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6050" y="365125"/>
            <a:ext cx="8667750" cy="1325563"/>
          </a:xfrm>
        </p:spPr>
        <p:txBody>
          <a:bodyPr>
            <a:normAutofit fontScale="90000"/>
          </a:bodyPr>
          <a:lstStyle/>
          <a:p>
            <a:r>
              <a:rPr lang="ru-RU" b="1" dirty="0">
                <a:solidFill>
                  <a:srgbClr val="FF0000"/>
                </a:solidFill>
              </a:rPr>
              <a:t>4) независимая гарантия должна содержать:</a:t>
            </a:r>
            <a:br>
              <a:rPr lang="ru-RU" b="1" dirty="0">
                <a:solidFill>
                  <a:srgbClr val="FF0000"/>
                </a:solidFill>
              </a:rPr>
            </a:br>
            <a:endParaRPr lang="ru-RU" b="1" dirty="0">
              <a:solidFill>
                <a:srgbClr val="FF0000"/>
              </a:solidFill>
            </a:endParaRPr>
          </a:p>
        </p:txBody>
      </p:sp>
      <p:sp>
        <p:nvSpPr>
          <p:cNvPr id="3" name="Объект 2"/>
          <p:cNvSpPr>
            <a:spLocks noGrp="1"/>
          </p:cNvSpPr>
          <p:nvPr>
            <p:ph idx="1"/>
          </p:nvPr>
        </p:nvSpPr>
        <p:spPr/>
        <p:txBody>
          <a:bodyPr>
            <a:normAutofit fontScale="85000" lnSpcReduction="10000"/>
          </a:bodyPr>
          <a:lstStyle/>
          <a:p>
            <a:r>
              <a:rPr lang="ru-RU" dirty="0" smtClean="0"/>
              <a:t>а</a:t>
            </a:r>
            <a:r>
              <a:rPr lang="ru-RU" dirty="0"/>
              <a:t>) условие об обязанности гаранта уплатить заказчику (бенефициару) денежную сумму по независимой гарантии не позднее десяти рабочих дней со дня, следующего за днем получения гарантом требования заказчика (бенефициара), соответствующего условиям такой независимой гарантии, при отсутствии предусмотренных </a:t>
            </a:r>
            <a:r>
              <a:rPr lang="ru-RU" dirty="0">
                <a:hlinkClick r:id="rId2"/>
              </a:rPr>
              <a:t>Гражданским кодексом</a:t>
            </a:r>
            <a:r>
              <a:rPr lang="ru-RU" dirty="0"/>
              <a:t> Российской Федерации оснований для отказа в удовлетворении этого требования;</a:t>
            </a:r>
          </a:p>
          <a:p>
            <a:r>
              <a:rPr lang="ru-RU" dirty="0"/>
              <a:t>б) перечень документов, подлежащих представлению заказчиком гаранту одновременно с требованием об уплате денежной суммы по независимой гарантии, в случае установления такого перечня Правительством Российской Федерации в соответствии с </a:t>
            </a:r>
            <a:r>
              <a:rPr lang="ru-RU" dirty="0">
                <a:hlinkClick r:id="rId3"/>
              </a:rPr>
              <a:t>пунктом 4 части 32</a:t>
            </a:r>
            <a:r>
              <a:rPr lang="ru-RU" dirty="0"/>
              <a:t> настоящей статьи;</a:t>
            </a:r>
          </a:p>
          <a:p>
            <a:r>
              <a:rPr lang="ru-RU" dirty="0"/>
              <a:t>в) указание на срок действия независимой гарантии, который не может составлять менее одного месяца с даты окончания срока подачи заявок на участие в такой закупке.</a:t>
            </a:r>
          </a:p>
          <a:p>
            <a:endParaRPr lang="ru-RU" dirty="0"/>
          </a:p>
        </p:txBody>
      </p:sp>
      <p:pic>
        <p:nvPicPr>
          <p:cNvPr id="4" name="Рисунок 3"/>
          <p:cNvPicPr>
            <a:picLocks noChangeAspect="1"/>
          </p:cNvPicPr>
          <p:nvPr/>
        </p:nvPicPr>
        <p:blipFill>
          <a:blip r:embed="rId4"/>
          <a:stretch/>
        </p:blipFill>
        <p:spPr>
          <a:xfrm>
            <a:off x="69591" y="194483"/>
            <a:ext cx="1814178" cy="1563673"/>
          </a:xfrm>
          <a:prstGeom prst="rect">
            <a:avLst/>
          </a:prstGeom>
        </p:spPr>
      </p:pic>
      <p:grpSp>
        <p:nvGrpSpPr>
          <p:cNvPr id="5" name="Группа 4"/>
          <p:cNvGrpSpPr/>
          <p:nvPr/>
        </p:nvGrpSpPr>
        <p:grpSpPr>
          <a:xfrm>
            <a:off x="616831" y="6150863"/>
            <a:ext cx="2069219" cy="322074"/>
            <a:chOff x="1337344" y="1884064"/>
            <a:chExt cx="2069219" cy="322074"/>
          </a:xfrm>
        </p:grpSpPr>
        <p:sp>
          <p:nvSpPr>
            <p:cNvPr id="6" name="object 4"/>
            <p:cNvSpPr/>
            <p:nvPr/>
          </p:nvSpPr>
          <p:spPr>
            <a:xfrm>
              <a:off x="1751188"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8338" y="365126"/>
            <a:ext cx="8235462" cy="1325563"/>
          </a:xfrm>
        </p:spPr>
        <p:txBody>
          <a:bodyPr>
            <a:noAutofit/>
          </a:bodyPr>
          <a:lstStyle/>
          <a:p>
            <a:endParaRPr lang="ru-RU" sz="5000" dirty="0">
              <a:solidFill>
                <a:schemeClr val="tx1">
                  <a:lumMod val="75000"/>
                  <a:lumOff val="25000"/>
                </a:schemeClr>
              </a:solidFill>
              <a:latin typeface="Georgia" pitchFamily="18" charset="0" panose="02040502050405020303"/>
            </a:endParaRPr>
          </a:p>
        </p:txBody>
      </p:sp>
      <p:sp>
        <p:nvSpPr>
          <p:cNvPr id="3" name="Объект 2"/>
          <p:cNvSpPr>
            <a:spLocks noGrp="1"/>
          </p:cNvSpPr>
          <p:nvPr>
            <p:ph idx="1"/>
          </p:nvPr>
        </p:nvSpPr>
        <p:spPr>
          <a:xfrm>
            <a:off x="1842926" y="2386428"/>
            <a:ext cx="10018713" cy="5470276"/>
          </a:xfrm>
        </p:spPr>
        <p:txBody>
          <a:bodyPr>
            <a:noAutofit/>
          </a:bodyPr>
          <a:lstStyle/>
          <a:p>
            <a:pPr lvl="0"/>
            <a:r>
              <a:rPr lang="ru-RU" dirty="0">
                <a:solidFill>
                  <a:prstClr val="black"/>
                </a:solidFill>
              </a:rPr>
              <a:t>Статья  4</a:t>
            </a:r>
          </a:p>
          <a:p>
            <a:pPr lvl="0"/>
            <a:r>
              <a:rPr lang="ru-RU" dirty="0">
                <a:solidFill>
                  <a:prstClr val="black"/>
                </a:solidFill>
              </a:rPr>
              <a:t> </a:t>
            </a:r>
            <a:r>
              <a:rPr lang="ru-RU" b="1" dirty="0">
                <a:solidFill>
                  <a:prstClr val="black"/>
                </a:solidFill>
                <a:hlinkClick r:id="rId2"/>
              </a:rPr>
              <a:t>Федерального закона от 24.07.2007 N 209-ФЗ (ред. от 02.07.2021) "О развитии малого и среднего предпринимательства в Российской Федерации" </a:t>
            </a:r>
            <a:endParaRPr lang="ru-RU" dirty="0">
              <a:solidFill>
                <a:prstClr val="black"/>
              </a:solidFill>
            </a:endParaRPr>
          </a:p>
          <a:p>
            <a:pPr marL="0" indent="0">
              <a:buNone/>
            </a:pPr>
            <a:endParaRPr lang="ru-RU" b="1" dirty="0">
              <a:solidFill>
                <a:srgbClr val="FF0000"/>
              </a:solidFill>
              <a:latin typeface="Georgia" pitchFamily="18" charset="0" panose="02040502050405020303"/>
            </a:endParaRPr>
          </a:p>
        </p:txBody>
      </p:sp>
      <p:pic>
        <p:nvPicPr>
          <p:cNvPr id="4" name="Рисунок 3"/>
          <p:cNvPicPr>
            <a:picLocks noChangeAspect="1"/>
          </p:cNvPicPr>
          <p:nvPr/>
        </p:nvPicPr>
        <p:blipFill>
          <a:blip r:embed="rId3"/>
          <a:stretch/>
        </p:blipFill>
        <p:spPr>
          <a:xfrm>
            <a:off x="10296956" y="5294327"/>
            <a:ext cx="1814178" cy="1563673"/>
          </a:xfrm>
          <a:prstGeom prst="rect">
            <a:avLst/>
          </a:prstGeom>
        </p:spPr>
      </p:pic>
      <p:grpSp>
        <p:nvGrpSpPr>
          <p:cNvPr id="5" name="Группа 4"/>
          <p:cNvGrpSpPr/>
          <p:nvPr/>
        </p:nvGrpSpPr>
        <p:grpSpPr>
          <a:xfrm>
            <a:off x="304000" y="6234676"/>
            <a:ext cx="2069219" cy="322074"/>
            <a:chOff x="1337344" y="1884064"/>
            <a:chExt cx="2069219" cy="322074"/>
          </a:xfrm>
        </p:grpSpPr>
        <p:sp>
          <p:nvSpPr>
            <p:cNvPr id="6"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p:blipFill>
        <p:spPr>
          <a:xfrm>
            <a:off x="2628900" y="125730"/>
            <a:ext cx="9563100" cy="6732270"/>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5" name="Рисунок 4"/>
          <p:cNvPicPr>
            <a:picLocks noChangeAspect="1"/>
          </p:cNvPicPr>
          <p:nvPr/>
        </p:nvPicPr>
        <p:blipFill>
          <a:blip r:embed="rId3"/>
          <a:stretch/>
        </p:blipFill>
        <p:spPr>
          <a:xfrm>
            <a:off x="0" y="194483"/>
            <a:ext cx="1814178" cy="1563673"/>
          </a:xfrm>
          <a:prstGeom prst="rect">
            <a:avLst/>
          </a:prstGeom>
        </p:spPr>
      </p:pic>
      <p:grpSp>
        <p:nvGrpSpPr>
          <p:cNvPr id="6" name="Группа 5"/>
          <p:cNvGrpSpPr/>
          <p:nvPr/>
        </p:nvGrpSpPr>
        <p:grpSpPr>
          <a:xfrm>
            <a:off x="343756" y="6244432"/>
            <a:ext cx="2069219" cy="322074"/>
            <a:chOff x="1337344" y="1884064"/>
            <a:chExt cx="2069219" cy="322074"/>
          </a:xfrm>
        </p:grpSpPr>
        <p:sp>
          <p:nvSpPr>
            <p:cNvPr id="7"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ChangeAspect="1" noGrp="1"/>
          </p:cNvPicPr>
          <p:nvPr>
            <p:ph idx="1"/>
          </p:nvPr>
        </p:nvPicPr>
        <p:blipFill>
          <a:blip r:embed="rId2"/>
          <a:stretch/>
        </p:blipFill>
        <p:spPr>
          <a:xfrm>
            <a:off x="3691150" y="0"/>
            <a:ext cx="7441670" cy="6858000"/>
          </a:xfrm>
          <a:prstGeom prst="rect">
            <a:avLst/>
          </a:prstGeom>
        </p:spPr>
      </p:pic>
      <p:pic>
        <p:nvPicPr>
          <p:cNvPr id="5" name="Рисунок 4"/>
          <p:cNvPicPr>
            <a:picLocks noChangeAspect="1"/>
          </p:cNvPicPr>
          <p:nvPr/>
        </p:nvPicPr>
        <p:blipFill>
          <a:blip r:embed="rId3"/>
          <a:stretch/>
        </p:blipFill>
        <p:spPr>
          <a:xfrm>
            <a:off x="-68889" y="0"/>
            <a:ext cx="1814178" cy="1563673"/>
          </a:xfrm>
          <a:prstGeom prst="rect">
            <a:avLst/>
          </a:prstGeom>
        </p:spPr>
      </p:pic>
      <p:grpSp>
        <p:nvGrpSpPr>
          <p:cNvPr id="6" name="Группа 5"/>
          <p:cNvGrpSpPr/>
          <p:nvPr/>
        </p:nvGrpSpPr>
        <p:grpSpPr>
          <a:xfrm>
            <a:off x="333817" y="6135284"/>
            <a:ext cx="2069219" cy="322074"/>
            <a:chOff x="1337344" y="1884064"/>
            <a:chExt cx="2069219" cy="322074"/>
          </a:xfrm>
        </p:grpSpPr>
        <p:sp>
          <p:nvSpPr>
            <p:cNvPr id="7"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4700" y="365125"/>
            <a:ext cx="8039100" cy="1325563"/>
          </a:xfrm>
        </p:spPr>
        <p:txBody>
          <a:bodyPr>
            <a:noAutofit/>
          </a:bodyPr>
          <a:lstStyle/>
          <a:p>
            <a:r>
              <a:rPr lang="ru-RU" sz="3200" b="1" dirty="0">
                <a:solidFill>
                  <a:srgbClr val="FF0000"/>
                </a:solidFill>
              </a:rPr>
              <a:t>В документации о конкурентной закупке заказчик вправе установить обязанность представления следующих информации и документов:</a:t>
            </a:r>
          </a:p>
        </p:txBody>
      </p:sp>
      <p:sp>
        <p:nvSpPr>
          <p:cNvPr id="3" name="Объект 2"/>
          <p:cNvSpPr>
            <a:spLocks noGrp="1"/>
          </p:cNvSpPr>
          <p:nvPr>
            <p:ph idx="1"/>
          </p:nvPr>
        </p:nvSpPr>
        <p:spPr/>
        <p:txBody>
          <a:bodyPr>
            <a:normAutofit fontScale="85000" lnSpcReduction="20000"/>
          </a:bodyPr>
          <a:lstStyle/>
          <a:p>
            <a:r>
              <a:rPr lang="ru-RU" dirty="0"/>
              <a:t>1) наименование, фирменное наименование (при наличии), адрес юридического лица в пределах места нахождения юридического лица, учредительный документ, если участником конкурентной закупки с участием субъектов малого и среднего предпринимательства является юридическое лицо;</a:t>
            </a:r>
          </a:p>
          <a:p>
            <a:r>
              <a:rPr lang="ru-RU" dirty="0"/>
              <a:t>2) фамилия, имя, отчество (при наличии), паспортные данные, адрес места жительства физического лица, зарегистрированного в качестве индивидуального предпринимателя, если участником конкурентной закупки с участием субъектов малого и среднего предпринимательства является индивидуальный предприниматель;</a:t>
            </a:r>
          </a:p>
          <a:p>
            <a:r>
              <a:rPr lang="ru-RU" dirty="0"/>
              <a:t>3) идентификационный номер налогоплательщика участника конкурентной закупки с участием субъектов малого и среднего предпринимательства или в соответствии с законодательством соответствующего иностранного государства аналог идентификационного номера налогоплательщика (для иностранного лица);</a:t>
            </a:r>
          </a:p>
          <a:p>
            <a:endParaRPr lang="ru-RU" dirty="0"/>
          </a:p>
        </p:txBody>
      </p:sp>
      <p:pic>
        <p:nvPicPr>
          <p:cNvPr id="4" name="Рисунок 3"/>
          <p:cNvPicPr>
            <a:picLocks noChangeAspect="1"/>
          </p:cNvPicPr>
          <p:nvPr/>
        </p:nvPicPr>
        <p:blipFill>
          <a:blip r:embed="rId2"/>
          <a:stretch/>
        </p:blipFill>
        <p:spPr>
          <a:xfrm>
            <a:off x="0" y="111900"/>
            <a:ext cx="1814178" cy="1563673"/>
          </a:xfrm>
          <a:prstGeom prst="rect">
            <a:avLst/>
          </a:prstGeom>
        </p:spPr>
      </p:pic>
      <p:grpSp>
        <p:nvGrpSpPr>
          <p:cNvPr id="5" name="Группа 4"/>
          <p:cNvGrpSpPr/>
          <p:nvPr/>
        </p:nvGrpSpPr>
        <p:grpSpPr>
          <a:xfrm>
            <a:off x="363634" y="6150863"/>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4) идентификационный номер налогоплательщика (при наличии) учредителей, членов коллегиального исполнительного органа, лица, исполняющего функции единоличного исполнительного органа юридического лица, если участником конкурентной закупки с участием субъектов малого и среднего предпринимательства является юридическое лицо, или в соответствии с законодательством соответствующего иностранного государства аналог идентификационного номера налогоплательщика таких лиц;</a:t>
            </a:r>
          </a:p>
          <a:p>
            <a:r>
              <a:rPr lang="ru-RU" dirty="0"/>
              <a:t>5) копия документа, подтверждающего полномочия лица действовать от имени участника конкурентной закупки с участием субъектов малого и среднего предпринимательства, за исключением случаев подписания заявки:</a:t>
            </a:r>
          </a:p>
          <a:p>
            <a:r>
              <a:rPr lang="ru-RU" dirty="0"/>
              <a:t>а) индивидуальным предпринимателем, если участником такой закупки является индивидуальный предприниматель;</a:t>
            </a:r>
          </a:p>
          <a:p>
            <a:r>
              <a:rPr lang="ru-RU" dirty="0"/>
              <a:t>б) лицом, указанным в едином государственном реестре юридических лиц в качестве лица, имеющего право без доверенности действовать от имени юридического лица (далее в настоящей статье - руководитель), если участником такой закупки является юридическое лицо;</a:t>
            </a:r>
          </a:p>
        </p:txBody>
      </p:sp>
      <p:pic>
        <p:nvPicPr>
          <p:cNvPr id="4" name="Рисунок 3"/>
          <p:cNvPicPr>
            <a:picLocks noChangeAspect="1"/>
          </p:cNvPicPr>
          <p:nvPr/>
        </p:nvPicPr>
        <p:blipFill>
          <a:blip r:embed="rId2"/>
          <a:stretch/>
        </p:blipFill>
        <p:spPr>
          <a:xfrm>
            <a:off x="10257199" y="127015"/>
            <a:ext cx="1814178" cy="1563673"/>
          </a:xfrm>
          <a:prstGeom prst="rect">
            <a:avLst/>
          </a:prstGeom>
        </p:spPr>
      </p:pic>
      <p:grpSp>
        <p:nvGrpSpPr>
          <p:cNvPr id="5" name="Группа 4"/>
          <p:cNvGrpSpPr/>
          <p:nvPr/>
        </p:nvGrpSpPr>
        <p:grpSpPr>
          <a:xfrm>
            <a:off x="303999" y="705832"/>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6) копии документов, подтверждающих соответствие участника конкурентной закупки с участием субъектов малого и среднего предпринимательства требованиям, установленным в соответствии с законодательством Российской Федерации к лицам, осуществляющим поставку товара, выполнение работы, оказание услуги, являющихся предметом закупки, за исключением случая, предусмотренного подпунктом "е" пункта 9 </a:t>
            </a:r>
            <a:r>
              <a:rPr lang="ru-RU" dirty="0" err="1" smtClean="0"/>
              <a:t>ст</a:t>
            </a:r>
            <a:r>
              <a:rPr lang="ru-RU" dirty="0" smtClean="0"/>
              <a:t> 3.4</a:t>
            </a:r>
          </a:p>
          <a:p>
            <a:pPr marL="0" indent="0">
              <a:buNone/>
            </a:pPr>
            <a:r>
              <a:rPr lang="ru-RU" dirty="0" smtClean="0"/>
              <a:t>* </a:t>
            </a:r>
            <a:r>
              <a:rPr lang="ru-RU" i="1" u="sng" dirty="0">
                <a:solidFill>
                  <a:srgbClr val="FF0000"/>
                </a:solidFill>
              </a:rPr>
              <a:t>е) соответствие участника конкурентной закупки с участием субъектов малого и среднего предпринимательства указанным в документации о конкурентной закупке требованиям законодательства Российской Федерации к лицам, осуществляющим поставку товара, выполнение работы, оказание услуги, являющихся предметом закупки, если в соответствии с законодательством Российской Федерации информация и документы, подтверждающие такое соответствие, содержатся в открытых и общедоступных государственных реестрах, размещенных в информационно-телекоммуникационной сети "Интернет" (с указанием адреса сайта или страницы сайта в информационно-телекоммуникационной сети "Интернет", на которых размещены эти информация и документы);</a:t>
            </a:r>
          </a:p>
        </p:txBody>
      </p:sp>
      <p:pic>
        <p:nvPicPr>
          <p:cNvPr id="4" name="Рисунок 3"/>
          <p:cNvPicPr>
            <a:picLocks noChangeAspect="1"/>
          </p:cNvPicPr>
          <p:nvPr/>
        </p:nvPicPr>
        <p:blipFill>
          <a:blip r:embed="rId2"/>
          <a:stretch/>
        </p:blipFill>
        <p:spPr>
          <a:xfrm>
            <a:off x="10108113" y="194483"/>
            <a:ext cx="1814178" cy="1563673"/>
          </a:xfrm>
          <a:prstGeom prst="rect">
            <a:avLst/>
          </a:prstGeom>
        </p:spPr>
      </p:pic>
      <p:grpSp>
        <p:nvGrpSpPr>
          <p:cNvPr id="5" name="Группа 4"/>
          <p:cNvGrpSpPr/>
          <p:nvPr/>
        </p:nvGrpSpPr>
        <p:grpSpPr>
          <a:xfrm>
            <a:off x="482904" y="654245"/>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p:blipFill>
        <p:spPr>
          <a:xfrm>
            <a:off x="0" y="33655"/>
            <a:ext cx="7629817" cy="4264025"/>
          </a:xfrm>
          <a:prstGeom prst="rect">
            <a:avLst/>
          </a:prstGeom>
        </p:spPr>
      </p:pic>
      <p:sp>
        <p:nvSpPr>
          <p:cNvPr id="2" name="Заголовок 1"/>
          <p:cNvSpPr>
            <a:spLocks noGrp="1"/>
          </p:cNvSpPr>
          <p:nvPr>
            <p:ph type="title"/>
          </p:nvPr>
        </p:nvSpPr>
        <p:spPr/>
        <p:txBody>
          <a:bodyPr/>
          <a:lstStyle/>
          <a:p>
            <a:endParaRPr lang="ru-RU" dirty="0"/>
          </a:p>
        </p:txBody>
      </p:sp>
      <p:pic>
        <p:nvPicPr>
          <p:cNvPr id="5" name="Объект 4"/>
          <p:cNvPicPr>
            <a:picLocks noChangeAspect="1" noGrp="1"/>
          </p:cNvPicPr>
          <p:nvPr>
            <p:ph idx="1"/>
          </p:nvPr>
        </p:nvPicPr>
        <p:blipFill>
          <a:blip r:embed="rId3"/>
          <a:stretch/>
        </p:blipFill>
        <p:spPr>
          <a:xfrm>
            <a:off x="2055472" y="1825625"/>
            <a:ext cx="8081056" cy="4351338"/>
          </a:xfrm>
          <a:prstGeom prst="rect">
            <a:avLst/>
          </a:prstGeom>
        </p:spPr>
      </p:pic>
      <p:pic>
        <p:nvPicPr>
          <p:cNvPr id="6" name="Рисунок 5"/>
          <p:cNvPicPr>
            <a:picLocks noChangeAspect="1"/>
          </p:cNvPicPr>
          <p:nvPr/>
        </p:nvPicPr>
        <p:blipFill>
          <a:blip r:embed="rId4"/>
          <a:stretch/>
        </p:blipFill>
        <p:spPr>
          <a:xfrm>
            <a:off x="10136528" y="127015"/>
            <a:ext cx="1814178" cy="1563673"/>
          </a:xfrm>
          <a:prstGeom prst="rect">
            <a:avLst/>
          </a:prstGeom>
        </p:spPr>
      </p:pic>
      <p:grpSp>
        <p:nvGrpSpPr>
          <p:cNvPr id="7" name="Группа 6"/>
          <p:cNvGrpSpPr/>
          <p:nvPr/>
        </p:nvGrpSpPr>
        <p:grpSpPr>
          <a:xfrm>
            <a:off x="433208" y="5854889"/>
            <a:ext cx="2069219" cy="322074"/>
            <a:chOff x="1337344" y="1884064"/>
            <a:chExt cx="2069219" cy="322074"/>
          </a:xfrm>
        </p:grpSpPr>
        <p:sp>
          <p:nvSpPr>
            <p:cNvPr id="8" name="object 4"/>
            <p:cNvSpPr/>
            <p:nvPr/>
          </p:nvSpPr>
          <p:spPr>
            <a:xfrm>
              <a:off x="1751188"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5"/>
            <p:cNvSpPr/>
            <p:nvPr/>
          </p:nvSpPr>
          <p:spPr>
            <a:xfrm>
              <a:off x="3122375"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6"/>
            <p:cNvSpPr/>
            <p:nvPr/>
          </p:nvSpPr>
          <p:spPr>
            <a:xfrm>
              <a:off x="1923366" y="1964586"/>
              <a:ext cx="16802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7"/>
            <p:cNvSpPr/>
            <p:nvPr/>
          </p:nvSpPr>
          <p:spPr>
            <a:xfrm>
              <a:off x="2902483" y="1965592"/>
              <a:ext cx="16803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8"/>
            <p:cNvSpPr/>
            <p:nvPr/>
          </p:nvSpPr>
          <p:spPr>
            <a:xfrm>
              <a:off x="3294543" y="1969609"/>
              <a:ext cx="112020"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9"/>
            <p:cNvSpPr/>
            <p:nvPr/>
          </p:nvSpPr>
          <p:spPr>
            <a:xfrm>
              <a:off x="2141170" y="1967595"/>
              <a:ext cx="149360" cy="163049"/>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0"/>
            <p:cNvSpPr/>
            <p:nvPr/>
          </p:nvSpPr>
          <p:spPr>
            <a:xfrm>
              <a:off x="2727192" y="1969608"/>
              <a:ext cx="142098"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1"/>
            <p:cNvSpPr/>
            <p:nvPr/>
          </p:nvSpPr>
          <p:spPr>
            <a:xfrm>
              <a:off x="2522865" y="1970623"/>
              <a:ext cx="170099" cy="15902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2"/>
            <p:cNvSpPr/>
            <p:nvPr/>
          </p:nvSpPr>
          <p:spPr>
            <a:xfrm>
              <a:off x="2341357" y="1966597"/>
              <a:ext cx="149360" cy="16204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3"/>
            <p:cNvSpPr/>
            <p:nvPr/>
          </p:nvSpPr>
          <p:spPr>
            <a:xfrm>
              <a:off x="1337344"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4"/>
            <p:cNvSpPr/>
            <p:nvPr/>
          </p:nvSpPr>
          <p:spPr>
            <a:xfrm>
              <a:off x="1518767"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ChangeAspect="1" noGrp="1"/>
          </p:cNvPicPr>
          <p:nvPr>
            <p:ph idx="1"/>
          </p:nvPr>
        </p:nvPicPr>
        <p:blipFill>
          <a:blip r:embed="rId2"/>
          <a:stretch/>
        </p:blipFill>
        <p:spPr>
          <a:xfrm>
            <a:off x="168965" y="-109331"/>
            <a:ext cx="5732051" cy="4351338"/>
          </a:xfrm>
          <a:prstGeom prst="rect">
            <a:avLst/>
          </a:prstGeom>
        </p:spPr>
      </p:pic>
      <p:pic>
        <p:nvPicPr>
          <p:cNvPr id="5" name="Рисунок 4"/>
          <p:cNvPicPr>
            <a:picLocks noChangeAspect="1"/>
          </p:cNvPicPr>
          <p:nvPr/>
        </p:nvPicPr>
        <p:blipFill>
          <a:blip r:embed="rId3"/>
          <a:stretch/>
        </p:blipFill>
        <p:spPr>
          <a:xfrm>
            <a:off x="5602605" y="1957374"/>
            <a:ext cx="6589395" cy="4787928"/>
          </a:xfrm>
          <a:prstGeom prst="rect">
            <a:avLst/>
          </a:prstGeom>
        </p:spPr>
      </p:pic>
      <p:pic>
        <p:nvPicPr>
          <p:cNvPr id="6" name="Рисунок 5"/>
          <p:cNvPicPr>
            <a:picLocks noChangeAspect="1"/>
          </p:cNvPicPr>
          <p:nvPr/>
        </p:nvPicPr>
        <p:blipFill>
          <a:blip r:embed="rId4"/>
          <a:stretch/>
        </p:blipFill>
        <p:spPr>
          <a:xfrm>
            <a:off x="10088234" y="0"/>
            <a:ext cx="1814178" cy="1563673"/>
          </a:xfrm>
          <a:prstGeom prst="rect">
            <a:avLst/>
          </a:prstGeom>
        </p:spPr>
      </p:pic>
      <p:grpSp>
        <p:nvGrpSpPr>
          <p:cNvPr id="7" name="Группа 6"/>
          <p:cNvGrpSpPr/>
          <p:nvPr/>
        </p:nvGrpSpPr>
        <p:grpSpPr>
          <a:xfrm>
            <a:off x="353695" y="5986197"/>
            <a:ext cx="2069219" cy="322074"/>
            <a:chOff x="1337344" y="1884064"/>
            <a:chExt cx="2069219" cy="322074"/>
          </a:xfrm>
        </p:grpSpPr>
        <p:sp>
          <p:nvSpPr>
            <p:cNvPr id="8" name="object 4"/>
            <p:cNvSpPr/>
            <p:nvPr/>
          </p:nvSpPr>
          <p:spPr>
            <a:xfrm>
              <a:off x="1751188"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5"/>
            <p:cNvSpPr/>
            <p:nvPr/>
          </p:nvSpPr>
          <p:spPr>
            <a:xfrm>
              <a:off x="3122375"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6"/>
            <p:cNvSpPr/>
            <p:nvPr/>
          </p:nvSpPr>
          <p:spPr>
            <a:xfrm>
              <a:off x="1923366" y="1964586"/>
              <a:ext cx="16802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7"/>
            <p:cNvSpPr/>
            <p:nvPr/>
          </p:nvSpPr>
          <p:spPr>
            <a:xfrm>
              <a:off x="2902483" y="1965592"/>
              <a:ext cx="16803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8"/>
            <p:cNvSpPr/>
            <p:nvPr/>
          </p:nvSpPr>
          <p:spPr>
            <a:xfrm>
              <a:off x="3294543" y="1969609"/>
              <a:ext cx="112020"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9"/>
            <p:cNvSpPr/>
            <p:nvPr/>
          </p:nvSpPr>
          <p:spPr>
            <a:xfrm>
              <a:off x="2141170" y="1967595"/>
              <a:ext cx="149360" cy="163049"/>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0"/>
            <p:cNvSpPr/>
            <p:nvPr/>
          </p:nvSpPr>
          <p:spPr>
            <a:xfrm>
              <a:off x="2727192" y="1969608"/>
              <a:ext cx="142098"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1"/>
            <p:cNvSpPr/>
            <p:nvPr/>
          </p:nvSpPr>
          <p:spPr>
            <a:xfrm>
              <a:off x="2522865" y="1970623"/>
              <a:ext cx="170099" cy="15902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2"/>
            <p:cNvSpPr/>
            <p:nvPr/>
          </p:nvSpPr>
          <p:spPr>
            <a:xfrm>
              <a:off x="2341357" y="1966597"/>
              <a:ext cx="149360" cy="16204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3"/>
            <p:cNvSpPr/>
            <p:nvPr/>
          </p:nvSpPr>
          <p:spPr>
            <a:xfrm>
              <a:off x="1337344"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4"/>
            <p:cNvSpPr/>
            <p:nvPr/>
          </p:nvSpPr>
          <p:spPr>
            <a:xfrm>
              <a:off x="1518767"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a:t>7) копия решения о согласии на совершение крупной сделки или о последующем одобрении этой сделки, если требование о наличии указанного решения установлено законодательством Российской Федерации и для участника конкурентной закупки с участием субъектов малого и среднего предпринимательства заключение по результатам такой закупки договора либо предоставление обеспечения заявки на участие в такой закупке (если требование об обеспечении заявок установлено заказчиком в извещении об осуществлении такой закупки, документации о конкурентной закупке), обеспечения исполнения договора (если требование об обеспечении исполнения договора установлено заказчиком в извещении об осуществлении такой закупки, документации о конкурентной закупке) является крупной сделкой;</a:t>
            </a:r>
          </a:p>
          <a:p>
            <a:r>
              <a:rPr lang="ru-RU" dirty="0"/>
              <a:t>8) информация и документы об обеспечении заявки на участие в конкурентной закупке с участием субъектов малого и среднего предпринимательства, если соответствующее требование предусмотрено извещением об осуществлении такой закупки, документацией о конкурентной закупке:</a:t>
            </a:r>
          </a:p>
          <a:p>
            <a:r>
              <a:rPr lang="ru-RU" dirty="0"/>
              <a:t>а) </a:t>
            </a:r>
            <a:r>
              <a:rPr lang="ru-RU" b="1" dirty="0">
                <a:solidFill>
                  <a:srgbClr val="FF0000"/>
                </a:solidFill>
              </a:rPr>
              <a:t>реквизиты специального банковского счета </a:t>
            </a:r>
            <a:r>
              <a:rPr lang="ru-RU" dirty="0"/>
              <a:t>участника конкурентной закупки с участием субъектов малого и среднего предпринимательства, если обеспечение заявки на участие в такой закупке предоставляется участником такой закупки путем внесения денежных средств</a:t>
            </a:r>
            <a:r>
              <a:rPr lang="ru-RU" dirty="0" smtClean="0"/>
              <a:t>;</a:t>
            </a:r>
          </a:p>
          <a:p>
            <a:r>
              <a:rPr lang="ru-RU" dirty="0"/>
              <a:t>б) независимая гарантия или ее копия, если в качестве обеспечения заявки на участие в конкурентной закупке с участием субъектов малого и среднего предпринимательства участником такой закупки предоставляется независимая гарантия;</a:t>
            </a:r>
          </a:p>
        </p:txBody>
      </p:sp>
      <p:pic>
        <p:nvPicPr>
          <p:cNvPr id="4" name="Рисунок 3"/>
          <p:cNvPicPr>
            <a:picLocks noChangeAspect="1"/>
          </p:cNvPicPr>
          <p:nvPr/>
        </p:nvPicPr>
        <p:blipFill>
          <a:blip r:embed="rId2"/>
          <a:stretch/>
        </p:blipFill>
        <p:spPr>
          <a:xfrm>
            <a:off x="10167747" y="0"/>
            <a:ext cx="1814178" cy="1563673"/>
          </a:xfrm>
          <a:prstGeom prst="rect">
            <a:avLst/>
          </a:prstGeom>
        </p:spPr>
      </p:pic>
      <p:grpSp>
        <p:nvGrpSpPr>
          <p:cNvPr id="5" name="Группа 4"/>
          <p:cNvGrpSpPr/>
          <p:nvPr/>
        </p:nvGrpSpPr>
        <p:grpSpPr>
          <a:xfrm>
            <a:off x="502782" y="459762"/>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7490" y="365125"/>
            <a:ext cx="8576310" cy="1325563"/>
          </a:xfrm>
        </p:spPr>
        <p:txBody>
          <a:bodyPr>
            <a:normAutofit/>
          </a:bodyPr>
          <a:lstStyle/>
          <a:p>
            <a:r>
              <a:rPr lang="ru-RU" sz="2800" b="1" dirty="0">
                <a:solidFill>
                  <a:srgbClr val="FF0000"/>
                </a:solidFill>
              </a:rPr>
              <a:t>9) декларация, подтверждающая на дату подачи заявки на участие в конкурентной закупке с участием субъектов малого и среднего предпринимательства:</a:t>
            </a:r>
          </a:p>
        </p:txBody>
      </p:sp>
      <p:sp>
        <p:nvSpPr>
          <p:cNvPr id="3" name="Объект 2"/>
          <p:cNvSpPr>
            <a:spLocks noGrp="1"/>
          </p:cNvSpPr>
          <p:nvPr>
            <p:ph idx="1"/>
          </p:nvPr>
        </p:nvSpPr>
        <p:spPr/>
        <p:txBody>
          <a:bodyPr>
            <a:noAutofit/>
          </a:bodyPr>
          <a:lstStyle/>
          <a:p>
            <a:r>
              <a:rPr lang="ru-RU" sz="1600" dirty="0"/>
              <a:t>а) </a:t>
            </a:r>
            <a:r>
              <a:rPr lang="ru-RU" sz="1600" dirty="0" err="1"/>
              <a:t>непроведение</a:t>
            </a:r>
            <a:r>
              <a:rPr lang="ru-RU" sz="1600" dirty="0"/>
              <a:t> ликвидации участника конкурентной закупки с участием субъектов малого и среднего предпринимательства - юридического лица и отсутствие решения арбитражного суда о признании участника такой закупки - юридического лица или индивидуального предпринимателя несостоятельным (банкротом);</a:t>
            </a:r>
          </a:p>
          <a:p>
            <a:r>
              <a:rPr lang="ru-RU" sz="1600" dirty="0"/>
              <a:t>б) </a:t>
            </a:r>
            <a:r>
              <a:rPr lang="ru-RU" sz="1600" dirty="0" err="1"/>
              <a:t>неприостановление</a:t>
            </a:r>
            <a:r>
              <a:rPr lang="ru-RU" sz="1600" dirty="0"/>
              <a:t> деятельности участника конкурентной закупки с участием субъектов малого и среднего предпринимательства в порядке, установленном </a:t>
            </a:r>
            <a:r>
              <a:rPr lang="ru-RU" sz="1600" dirty="0">
                <a:hlinkClick r:id="rId2"/>
              </a:rPr>
              <a:t>Кодексом</a:t>
            </a:r>
            <a:r>
              <a:rPr lang="ru-RU" sz="1600" dirty="0"/>
              <a:t> Российской Федерации об административных правонарушениях;</a:t>
            </a:r>
          </a:p>
          <a:p>
            <a:r>
              <a:rPr lang="ru-RU" sz="1600" dirty="0"/>
              <a:t>в) отсутствие у участника конкурентной закупки с участием субъектов малого и среднего предпринимательства недоимки по налогам, сборам, задолженности по иным обязательным платежам в бюджеты бюджетной системы Российской Федерации (за исключением сумм, на которые предоставлены отсрочка, рассрочка, инвестиционный налоговый кредит в соответствии с </a:t>
            </a:r>
            <a:r>
              <a:rPr lang="ru-RU" sz="1600" dirty="0">
                <a:hlinkClick r:id="rId3"/>
              </a:rPr>
              <a:t>законодательством</a:t>
            </a:r>
            <a:r>
              <a:rPr lang="ru-RU" sz="1600" dirty="0"/>
              <a:t> Российской Федерации о налогах и сборах, которые реструктурированы в соответствии с законодательством Российской Федерации, по которым имеется вступившее в законную силу решение суда о признании обязанности заявителя по уплате этих сумм исполненной или которые признаны безнадежными к взысканию в соответствии с </a:t>
            </a:r>
            <a:r>
              <a:rPr lang="ru-RU" sz="1600" dirty="0">
                <a:hlinkClick r:id="rId4"/>
              </a:rPr>
              <a:t>законодательством</a:t>
            </a:r>
            <a:r>
              <a:rPr lang="ru-RU" sz="1600" dirty="0"/>
              <a:t> Российской Федерации о налогах и сборах) за прошедший календарный год, размер которых превышает двадцать пять процентов балансовой стоимости активов участника такой закупки, по данным бухгалтерской (финансовой) отчетности за последний отчетный период. Участник такой закупки считается соответствующим установленному требованию в случае, если им в установленном порядке подано заявление об обжаловании указанных недоимки, задолженности и решение по данному заявлению на дату рассмотрения заявки на участие в конкурентной закупке с участием субъектов малого и среднего предпринимательства не принято</a:t>
            </a:r>
            <a:r>
              <a:rPr lang="ru-RU" sz="1600" dirty="0" smtClean="0"/>
              <a:t>;</a:t>
            </a:r>
            <a:endParaRPr lang="ru-RU" sz="1600" dirty="0"/>
          </a:p>
        </p:txBody>
      </p:sp>
      <p:pic>
        <p:nvPicPr>
          <p:cNvPr id="4" name="Рисунок 3"/>
          <p:cNvPicPr>
            <a:picLocks noChangeAspect="1"/>
          </p:cNvPicPr>
          <p:nvPr/>
        </p:nvPicPr>
        <p:blipFill>
          <a:blip r:embed="rId5"/>
          <a:stretch/>
        </p:blipFill>
        <p:spPr>
          <a:xfrm>
            <a:off x="248495" y="261952"/>
            <a:ext cx="1814178" cy="1563673"/>
          </a:xfrm>
          <a:prstGeom prst="rect">
            <a:avLst/>
          </a:prstGeom>
        </p:spPr>
      </p:pic>
      <p:grpSp>
        <p:nvGrpSpPr>
          <p:cNvPr id="5" name="Группа 4"/>
          <p:cNvGrpSpPr/>
          <p:nvPr/>
        </p:nvGrpSpPr>
        <p:grpSpPr>
          <a:xfrm>
            <a:off x="393451" y="6311900"/>
            <a:ext cx="2069219" cy="322074"/>
            <a:chOff x="1337344" y="1884064"/>
            <a:chExt cx="2069219" cy="322074"/>
          </a:xfrm>
        </p:grpSpPr>
        <p:sp>
          <p:nvSpPr>
            <p:cNvPr id="6" name="object 4"/>
            <p:cNvSpPr/>
            <p:nvPr/>
          </p:nvSpPr>
          <p:spPr>
            <a:xfrm>
              <a:off x="1751188"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г) отсутствие у участника конкурентной закупки с участием субъектов малого и среднего предпринимательства - физического лица, зарегистрированного в качестве индивидуального предпринимателя, либо у руководителя, членов коллегиального исполнительного органа, лица, исполняющего функции единоличного исполнительного органа, или главного бухгалтера юридического лица - участника конкурентной закупки с участием субъектов малого и среднего предпринимательства непогашенной или неснятой судимости за преступления в сфере экономики и (или) преступления, предусмотренные </a:t>
            </a:r>
            <a:r>
              <a:rPr lang="ru-RU" dirty="0">
                <a:hlinkClick r:id="rId2"/>
              </a:rPr>
              <a:t>статьями 289</a:t>
            </a:r>
            <a:r>
              <a:rPr lang="ru-RU" dirty="0"/>
              <a:t>, </a:t>
            </a:r>
            <a:r>
              <a:rPr lang="ru-RU" dirty="0">
                <a:hlinkClick r:id="rId3"/>
              </a:rPr>
              <a:t>290</a:t>
            </a:r>
            <a:r>
              <a:rPr lang="ru-RU" dirty="0"/>
              <a:t>, </a:t>
            </a:r>
            <a:r>
              <a:rPr lang="ru-RU" dirty="0">
                <a:hlinkClick r:id="rId4"/>
              </a:rPr>
              <a:t>291</a:t>
            </a:r>
            <a:r>
              <a:rPr lang="ru-RU" dirty="0"/>
              <a:t>, </a:t>
            </a:r>
            <a:r>
              <a:rPr lang="ru-RU" dirty="0">
                <a:hlinkClick r:id="rId5"/>
              </a:rPr>
              <a:t>291.1</a:t>
            </a:r>
            <a:r>
              <a:rPr lang="ru-RU" dirty="0"/>
              <a:t> Уголовного кодекса Российской Федерации, а также неприменение в отношении указанных физических лиц наказания в виде лишения права занимать определенные должности или заниматься определенной деятельностью, которые связаны с поставкой товара, выполнением работы, оказанием услуги, являющихся предметом осуществляемой закупки, и административного наказания в виде дисквалификации;</a:t>
            </a:r>
          </a:p>
          <a:p>
            <a:r>
              <a:rPr lang="ru-RU" dirty="0"/>
              <a:t>д) отсутствие фактов привлечения в течение двух лет до момента подачи заявки на участие в конкурентной закупке с участием субъектов малого и среднего предпринимательства участника такой закупки - юридического лица к административной ответственности за совершение административного правонарушения, предусмотренного </a:t>
            </a:r>
            <a:r>
              <a:rPr lang="ru-RU" dirty="0">
                <a:hlinkClick r:id="rId6"/>
              </a:rPr>
              <a:t>статьей 19.28</a:t>
            </a:r>
            <a:r>
              <a:rPr lang="ru-RU" dirty="0"/>
              <a:t> Кодекса Российской Федерации об административных правонарушениях;</a:t>
            </a:r>
          </a:p>
          <a:p>
            <a:endParaRPr lang="ru-RU" dirty="0"/>
          </a:p>
        </p:txBody>
      </p:sp>
      <p:pic>
        <p:nvPicPr>
          <p:cNvPr id="4" name="Рисунок 3"/>
          <p:cNvPicPr>
            <a:picLocks noChangeAspect="1"/>
          </p:cNvPicPr>
          <p:nvPr/>
        </p:nvPicPr>
        <p:blipFill>
          <a:blip r:embed="rId7"/>
          <a:stretch/>
        </p:blipFill>
        <p:spPr>
          <a:xfrm>
            <a:off x="10197565" y="127015"/>
            <a:ext cx="1814178" cy="1563673"/>
          </a:xfrm>
          <a:prstGeom prst="rect">
            <a:avLst/>
          </a:prstGeom>
        </p:spPr>
      </p:pic>
      <p:grpSp>
        <p:nvGrpSpPr>
          <p:cNvPr id="5" name="Группа 4"/>
          <p:cNvGrpSpPr/>
          <p:nvPr/>
        </p:nvGrpSpPr>
        <p:grpSpPr>
          <a:xfrm>
            <a:off x="463026" y="705832"/>
            <a:ext cx="2069219" cy="322074"/>
            <a:chOff x="1337344" y="1884064"/>
            <a:chExt cx="2069219" cy="322074"/>
          </a:xfrm>
        </p:grpSpPr>
        <p:sp>
          <p:nvSpPr>
            <p:cNvPr id="6" name="object 4"/>
            <p:cNvSpPr/>
            <p:nvPr/>
          </p:nvSpPr>
          <p:spPr>
            <a:xfrm>
              <a:off x="1751188" y="1969610"/>
              <a:ext cx="120315" cy="159023"/>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3042" y="365125"/>
            <a:ext cx="8670758" cy="1325563"/>
          </a:xfrm>
        </p:spPr>
        <p:txBody>
          <a:bodyPr/>
          <a:lstStyle/>
          <a:p>
            <a:r>
              <a:rPr lang="ru-RU" b="1" dirty="0" smtClean="0">
                <a:solidFill>
                  <a:srgbClr val="FF0000"/>
                </a:solidFill>
              </a:rPr>
              <a:t>Признаки СМСП </a:t>
            </a:r>
            <a:endParaRPr lang="ru-RU" b="1" dirty="0">
              <a:solidFill>
                <a:srgbClr val="FF0000"/>
              </a:solidFill>
            </a:endParaRPr>
          </a:p>
        </p:txBody>
      </p:sp>
      <p:sp>
        <p:nvSpPr>
          <p:cNvPr id="3" name="Объект 2"/>
          <p:cNvSpPr>
            <a:spLocks noGrp="1"/>
          </p:cNvSpPr>
          <p:nvPr>
            <p:ph idx="1"/>
          </p:nvPr>
        </p:nvSpPr>
        <p:spPr/>
        <p:txBody>
          <a:bodyPr>
            <a:normAutofit fontScale="92500" lnSpcReduction="10000"/>
          </a:bodyPr>
          <a:lstStyle/>
          <a:p>
            <a:pPr marL="514350" indent="-514350">
              <a:buAutoNum type="arabicPeriod"/>
            </a:pPr>
            <a:r>
              <a:rPr lang="ru-RU" dirty="0" smtClean="0"/>
              <a:t>Доля участия РФ, субъекта РФ, муниципального образования – не более 25 %</a:t>
            </a:r>
          </a:p>
          <a:p>
            <a:pPr marL="514350" indent="-514350">
              <a:buAutoNum type="arabicPeriod"/>
            </a:pPr>
            <a:r>
              <a:rPr lang="ru-RU" dirty="0" smtClean="0"/>
              <a:t>Средняя численность работников:</a:t>
            </a:r>
          </a:p>
          <a:p>
            <a:endParaRPr lang="ru-RU" dirty="0" smtClean="0"/>
          </a:p>
          <a:p>
            <a:endParaRPr lang="ru-RU" dirty="0"/>
          </a:p>
          <a:p>
            <a:pPr marL="0" indent="0">
              <a:buNone/>
            </a:pPr>
            <a:r>
              <a:rPr lang="ru-RU" dirty="0" smtClean="0"/>
              <a:t>Для МП – 100 человек                           СП  более 101 до 250 человек</a:t>
            </a:r>
          </a:p>
          <a:p>
            <a:pPr marL="0" indent="0">
              <a:buNone/>
            </a:pPr>
            <a:r>
              <a:rPr lang="ru-RU" dirty="0" smtClean="0"/>
              <a:t>3. Доход :               </a:t>
            </a:r>
          </a:p>
          <a:p>
            <a:pPr marL="0" indent="0">
              <a:buNone/>
            </a:pPr>
            <a:endParaRPr lang="ru-RU" dirty="0"/>
          </a:p>
          <a:p>
            <a:pPr marL="0" indent="0">
              <a:buNone/>
            </a:pPr>
            <a:r>
              <a:rPr lang="ru-RU" dirty="0" smtClean="0"/>
              <a:t>  </a:t>
            </a:r>
          </a:p>
          <a:p>
            <a:pPr marL="0" indent="0">
              <a:buNone/>
            </a:pPr>
            <a:r>
              <a:rPr lang="ru-RU" dirty="0"/>
              <a:t> </a:t>
            </a:r>
            <a:r>
              <a:rPr lang="ru-RU" dirty="0" smtClean="0"/>
              <a:t>                800 </a:t>
            </a:r>
            <a:r>
              <a:rPr lang="ru-RU" dirty="0" err="1" smtClean="0"/>
              <a:t>млн.р</a:t>
            </a:r>
            <a:r>
              <a:rPr lang="ru-RU" dirty="0" smtClean="0"/>
              <a:t>.                                            2 </a:t>
            </a:r>
            <a:r>
              <a:rPr lang="ru-RU" dirty="0" err="1" smtClean="0"/>
              <a:t>млрд.р</a:t>
            </a:r>
            <a:r>
              <a:rPr lang="ru-RU" dirty="0" smtClean="0"/>
              <a:t>.</a:t>
            </a:r>
            <a:endParaRPr lang="ru-RU" dirty="0"/>
          </a:p>
        </p:txBody>
      </p:sp>
      <p:sp>
        <p:nvSpPr>
          <p:cNvPr id="4" name="Стрелка вниз 3"/>
          <p:cNvSpPr/>
          <p:nvPr/>
        </p:nvSpPr>
        <p:spPr>
          <a:xfrm>
            <a:off x="3128211" y="3404937"/>
            <a:ext cx="806115" cy="409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5" name="Рисунок 4"/>
          <p:cNvPicPr>
            <a:picLocks noChangeAspect="1"/>
          </p:cNvPicPr>
          <p:nvPr/>
        </p:nvPicPr>
        <p:blipFill>
          <a:blip r:embed="rId2"/>
          <a:stretch/>
        </p:blipFill>
        <p:spPr>
          <a:xfrm>
            <a:off x="7211209" y="3404937"/>
            <a:ext cx="865707" cy="505326"/>
          </a:xfrm>
          <a:prstGeom prst="rect">
            <a:avLst/>
          </a:prstGeom>
        </p:spPr>
      </p:pic>
      <p:pic>
        <p:nvPicPr>
          <p:cNvPr id="6" name="Рисунок 5"/>
          <p:cNvPicPr>
            <a:picLocks noChangeAspect="1"/>
          </p:cNvPicPr>
          <p:nvPr/>
        </p:nvPicPr>
        <p:blipFill>
          <a:blip r:embed="rId2"/>
          <a:stretch/>
        </p:blipFill>
        <p:spPr>
          <a:xfrm>
            <a:off x="2510872" y="5179944"/>
            <a:ext cx="865707" cy="426757"/>
          </a:xfrm>
          <a:prstGeom prst="rect">
            <a:avLst/>
          </a:prstGeom>
        </p:spPr>
      </p:pic>
      <p:pic>
        <p:nvPicPr>
          <p:cNvPr id="7" name="Рисунок 6"/>
          <p:cNvPicPr>
            <a:picLocks noChangeAspect="1"/>
          </p:cNvPicPr>
          <p:nvPr/>
        </p:nvPicPr>
        <p:blipFill>
          <a:blip r:embed="rId2"/>
          <a:stretch/>
        </p:blipFill>
        <p:spPr>
          <a:xfrm>
            <a:off x="7219230" y="5179943"/>
            <a:ext cx="865707" cy="426757"/>
          </a:xfrm>
          <a:prstGeom prst="rect">
            <a:avLst/>
          </a:prstGeom>
        </p:spPr>
      </p:pic>
      <p:pic>
        <p:nvPicPr>
          <p:cNvPr id="9" name="Рисунок 8"/>
          <p:cNvPicPr>
            <a:picLocks noChangeAspect="1"/>
          </p:cNvPicPr>
          <p:nvPr/>
        </p:nvPicPr>
        <p:blipFill>
          <a:blip r:embed="rId3"/>
          <a:stretch/>
        </p:blipFill>
        <p:spPr>
          <a:xfrm>
            <a:off x="10257199" y="127015"/>
            <a:ext cx="1814178" cy="1563673"/>
          </a:xfrm>
          <a:prstGeom prst="rect">
            <a:avLst/>
          </a:prstGeom>
        </p:spPr>
      </p:pic>
      <p:grpSp>
        <p:nvGrpSpPr>
          <p:cNvPr id="10" name="Группа 9"/>
          <p:cNvGrpSpPr/>
          <p:nvPr/>
        </p:nvGrpSpPr>
        <p:grpSpPr>
          <a:xfrm>
            <a:off x="428164" y="376138"/>
            <a:ext cx="2069219" cy="322074"/>
            <a:chOff x="1337344" y="1884064"/>
            <a:chExt cx="2069219" cy="322074"/>
          </a:xfrm>
        </p:grpSpPr>
        <p:sp>
          <p:nvSpPr>
            <p:cNvPr id="11"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20"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21"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22"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ChangeAspect="1" noGrp="1"/>
          </p:cNvPicPr>
          <p:nvPr>
            <p:ph idx="1"/>
          </p:nvPr>
        </p:nvPicPr>
        <p:blipFill>
          <a:blip r:embed="rId2"/>
          <a:stretch/>
        </p:blipFill>
        <p:spPr>
          <a:xfrm>
            <a:off x="274309" y="365125"/>
            <a:ext cx="6457994" cy="3989070"/>
          </a:xfrm>
          <a:prstGeom prst="rect">
            <a:avLst/>
          </a:prstGeom>
        </p:spPr>
      </p:pic>
      <p:pic>
        <p:nvPicPr>
          <p:cNvPr id="5" name="Рисунок 4"/>
          <p:cNvPicPr>
            <a:picLocks noChangeAspect="1"/>
          </p:cNvPicPr>
          <p:nvPr/>
        </p:nvPicPr>
        <p:blipFill>
          <a:blip r:embed="rId3"/>
          <a:stretch/>
        </p:blipFill>
        <p:spPr>
          <a:xfrm>
            <a:off x="5829300" y="2514600"/>
            <a:ext cx="6362700" cy="4343400"/>
          </a:xfrm>
          <a:prstGeom prst="rect">
            <a:avLst/>
          </a:prstGeom>
        </p:spPr>
      </p:pic>
      <p:pic>
        <p:nvPicPr>
          <p:cNvPr id="6" name="Рисунок 5"/>
          <p:cNvPicPr>
            <a:picLocks noChangeAspect="1"/>
          </p:cNvPicPr>
          <p:nvPr/>
        </p:nvPicPr>
        <p:blipFill>
          <a:blip r:embed="rId4"/>
          <a:stretch/>
        </p:blipFill>
        <p:spPr>
          <a:xfrm>
            <a:off x="10068356" y="0"/>
            <a:ext cx="1814178" cy="1563673"/>
          </a:xfrm>
          <a:prstGeom prst="rect">
            <a:avLst/>
          </a:prstGeom>
        </p:spPr>
      </p:pic>
      <p:grpSp>
        <p:nvGrpSpPr>
          <p:cNvPr id="7" name="Группа 6"/>
          <p:cNvGrpSpPr/>
          <p:nvPr/>
        </p:nvGrpSpPr>
        <p:grpSpPr>
          <a:xfrm>
            <a:off x="423269" y="6224736"/>
            <a:ext cx="2069219" cy="322074"/>
            <a:chOff x="1337344" y="1884064"/>
            <a:chExt cx="2069219" cy="322074"/>
          </a:xfrm>
        </p:grpSpPr>
        <p:sp>
          <p:nvSpPr>
            <p:cNvPr id="8" name="object 4"/>
            <p:cNvSpPr/>
            <p:nvPr/>
          </p:nvSpPr>
          <p:spPr>
            <a:xfrm>
              <a:off x="1751188"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5"/>
            <p:cNvSpPr/>
            <p:nvPr/>
          </p:nvSpPr>
          <p:spPr>
            <a:xfrm>
              <a:off x="3122375"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6"/>
            <p:cNvSpPr/>
            <p:nvPr/>
          </p:nvSpPr>
          <p:spPr>
            <a:xfrm>
              <a:off x="1923366" y="1964586"/>
              <a:ext cx="16802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7"/>
            <p:cNvSpPr/>
            <p:nvPr/>
          </p:nvSpPr>
          <p:spPr>
            <a:xfrm>
              <a:off x="2902483" y="1965592"/>
              <a:ext cx="16803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8"/>
            <p:cNvSpPr/>
            <p:nvPr/>
          </p:nvSpPr>
          <p:spPr>
            <a:xfrm>
              <a:off x="3294543" y="1969609"/>
              <a:ext cx="112020"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9"/>
            <p:cNvSpPr/>
            <p:nvPr/>
          </p:nvSpPr>
          <p:spPr>
            <a:xfrm>
              <a:off x="2141170" y="1967595"/>
              <a:ext cx="149360" cy="163049"/>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0"/>
            <p:cNvSpPr/>
            <p:nvPr/>
          </p:nvSpPr>
          <p:spPr>
            <a:xfrm>
              <a:off x="2727192" y="1969608"/>
              <a:ext cx="142098"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1"/>
            <p:cNvSpPr/>
            <p:nvPr/>
          </p:nvSpPr>
          <p:spPr>
            <a:xfrm>
              <a:off x="2522865" y="1970623"/>
              <a:ext cx="170099" cy="15902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2"/>
            <p:cNvSpPr/>
            <p:nvPr/>
          </p:nvSpPr>
          <p:spPr>
            <a:xfrm>
              <a:off x="2341357" y="1966597"/>
              <a:ext cx="149360" cy="16204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3"/>
            <p:cNvSpPr/>
            <p:nvPr/>
          </p:nvSpPr>
          <p:spPr>
            <a:xfrm>
              <a:off x="1337344"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4"/>
            <p:cNvSpPr/>
            <p:nvPr/>
          </p:nvSpPr>
          <p:spPr>
            <a:xfrm>
              <a:off x="1518767"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ChangeAspect="1" noGrp="1"/>
          </p:cNvPicPr>
          <p:nvPr>
            <p:ph idx="1"/>
          </p:nvPr>
        </p:nvPicPr>
        <p:blipFill>
          <a:blip r:embed="rId2"/>
          <a:stretch/>
        </p:blipFill>
        <p:spPr>
          <a:xfrm>
            <a:off x="0" y="-1"/>
            <a:ext cx="12192000" cy="7137115"/>
          </a:xfrm>
          <a:prstGeom prst="rect">
            <a:avLst/>
          </a:prstGeom>
        </p:spPr>
      </p:pic>
      <p:pic>
        <p:nvPicPr>
          <p:cNvPr id="5" name="Рисунок 4"/>
          <p:cNvPicPr>
            <a:picLocks noChangeAspect="1"/>
          </p:cNvPicPr>
          <p:nvPr/>
        </p:nvPicPr>
        <p:blipFill>
          <a:blip r:embed="rId3"/>
          <a:stretch/>
        </p:blipFill>
        <p:spPr>
          <a:xfrm>
            <a:off x="-327975" y="-1"/>
            <a:ext cx="1814178" cy="156367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3190" y="365125"/>
            <a:ext cx="8690610" cy="1325563"/>
          </a:xfrm>
        </p:spPr>
        <p:txBody>
          <a:bodyPr/>
          <a:lstStyle/>
          <a:p>
            <a:r>
              <a:rPr lang="ru-RU" b="1" dirty="0" smtClean="0">
                <a:solidFill>
                  <a:srgbClr val="FF0000"/>
                </a:solidFill>
              </a:rPr>
              <a:t>Требования к декларации</a:t>
            </a:r>
            <a:endParaRPr lang="ru-RU" b="1" dirty="0">
              <a:solidFill>
                <a:srgbClr val="FF0000"/>
              </a:solidFill>
            </a:endParaRPr>
          </a:p>
        </p:txBody>
      </p:sp>
      <p:pic>
        <p:nvPicPr>
          <p:cNvPr id="4" name="Объект 3"/>
          <p:cNvPicPr>
            <a:picLocks noChangeAspect="1" noGrp="1"/>
          </p:cNvPicPr>
          <p:nvPr>
            <p:ph idx="1"/>
          </p:nvPr>
        </p:nvPicPr>
        <p:blipFill>
          <a:blip r:embed="rId2"/>
          <a:stretch/>
        </p:blipFill>
        <p:spPr>
          <a:xfrm>
            <a:off x="918210" y="2370614"/>
            <a:ext cx="10226040" cy="1709896"/>
          </a:xfrm>
          <a:prstGeom prst="rect">
            <a:avLst/>
          </a:prstGeom>
        </p:spPr>
      </p:pic>
      <p:pic>
        <p:nvPicPr>
          <p:cNvPr id="5" name="Рисунок 4"/>
          <p:cNvPicPr>
            <a:picLocks noChangeAspect="1"/>
          </p:cNvPicPr>
          <p:nvPr/>
        </p:nvPicPr>
        <p:blipFill>
          <a:blip r:embed="rId3"/>
          <a:stretch/>
        </p:blipFill>
        <p:spPr>
          <a:xfrm>
            <a:off x="10296956" y="5294327"/>
            <a:ext cx="1814178" cy="1563673"/>
          </a:xfrm>
          <a:prstGeom prst="rect">
            <a:avLst/>
          </a:prstGeom>
        </p:spPr>
      </p:pic>
      <p:grpSp>
        <p:nvGrpSpPr>
          <p:cNvPr id="6" name="Группа 5"/>
          <p:cNvGrpSpPr/>
          <p:nvPr/>
        </p:nvGrpSpPr>
        <p:grpSpPr>
          <a:xfrm>
            <a:off x="593971" y="6006076"/>
            <a:ext cx="2069219" cy="322074"/>
            <a:chOff x="1337344" y="1884064"/>
            <a:chExt cx="2069219" cy="322074"/>
          </a:xfrm>
        </p:grpSpPr>
        <p:sp>
          <p:nvSpPr>
            <p:cNvPr id="7"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t>е) соответствие участника конкурентной закупки с участием субъектов малого и среднего предпринимательства</a:t>
            </a:r>
            <a:r>
              <a:rPr lang="ru-RU" b="1" dirty="0">
                <a:solidFill>
                  <a:srgbClr val="FF0000"/>
                </a:solidFill>
              </a:rPr>
              <a:t> указанным в документации о конкурентной закупке требованиям</a:t>
            </a:r>
            <a:r>
              <a:rPr lang="ru-RU" dirty="0"/>
              <a:t> законодательства Российской Федерации к лицам, осуществляющим поставку товара, выполнение работы, оказание услуги, являющихся предметом закупки, </a:t>
            </a:r>
            <a:r>
              <a:rPr lang="ru-RU" b="1" dirty="0">
                <a:solidFill>
                  <a:srgbClr val="FF0000"/>
                </a:solidFill>
              </a:rPr>
              <a:t>если в соответствии с законодательством Российской Федерации информация и документы, подтверждающие такое соответствие, содержатся в открытых и общедоступных государственных реестрах, размещенных в информационно-телекоммуникационной сети "Интернет" (с указанием адреса сайта или страницы сайта в информационно-телекоммуникационной сети "Интернет", на которых размещены эти информация и документы);</a:t>
            </a:r>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363634" y="6150863"/>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ж) обладание участником конкурентной закупки с участием субъектов малого и среднего предпринимательства исключительными правами на результаты интеллектуальной деятельности, если в связи с исполнением договора заказчик приобретает права на такие результаты;</a:t>
            </a:r>
          </a:p>
          <a:p>
            <a:endParaRPr lang="ru-RU" dirty="0"/>
          </a:p>
          <a:p>
            <a:r>
              <a:rPr lang="ru-RU" dirty="0"/>
              <a:t>з) обладание участником конкурентной закупки с участием субъектов малого и среднего предпринимательства правами использования результата интеллектуальной деятельности в случае использования такого результата при исполнении договора;</a:t>
            </a:r>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542538" y="6176963"/>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7480" y="365125"/>
            <a:ext cx="8656320" cy="1325563"/>
          </a:xfrm>
        </p:spPr>
        <p:txBody>
          <a:bodyPr/>
          <a:lstStyle/>
          <a:p>
            <a:r>
              <a:rPr lang="ru-RU" b="1" dirty="0" smtClean="0">
                <a:solidFill>
                  <a:srgbClr val="FF0000"/>
                </a:solidFill>
              </a:rPr>
              <a:t>Коллективный участник в СМСП ч.5 ст. 3 223-фз</a:t>
            </a:r>
            <a:endParaRPr lang="ru-RU" b="1" dirty="0">
              <a:solidFill>
                <a:srgbClr val="FF0000"/>
              </a:solidFill>
            </a:endParaRPr>
          </a:p>
        </p:txBody>
      </p:sp>
      <p:pic>
        <p:nvPicPr>
          <p:cNvPr id="4" name="Объект 3"/>
          <p:cNvPicPr>
            <a:picLocks noChangeAspect="1" noGrp="1"/>
          </p:cNvPicPr>
          <p:nvPr>
            <p:ph idx="1"/>
          </p:nvPr>
        </p:nvPicPr>
        <p:blipFill>
          <a:blip r:embed="rId2"/>
          <a:stretch/>
        </p:blipFill>
        <p:spPr>
          <a:xfrm>
            <a:off x="717232" y="2239168"/>
            <a:ext cx="10751876" cy="2492851"/>
          </a:xfrm>
          <a:prstGeom prst="rect">
            <a:avLst/>
          </a:prstGeom>
        </p:spPr>
      </p:pic>
      <p:pic>
        <p:nvPicPr>
          <p:cNvPr id="5" name="Рисунок 4"/>
          <p:cNvPicPr>
            <a:picLocks noChangeAspect="1"/>
          </p:cNvPicPr>
          <p:nvPr/>
        </p:nvPicPr>
        <p:blipFill>
          <a:blip r:embed="rId3"/>
          <a:stretch/>
        </p:blipFill>
        <p:spPr>
          <a:xfrm>
            <a:off x="10296956" y="5294327"/>
            <a:ext cx="1814178" cy="1563673"/>
          </a:xfrm>
          <a:prstGeom prst="rect">
            <a:avLst/>
          </a:prstGeom>
        </p:spPr>
      </p:pic>
      <p:grpSp>
        <p:nvGrpSpPr>
          <p:cNvPr id="6" name="Группа 5"/>
          <p:cNvGrpSpPr/>
          <p:nvPr/>
        </p:nvGrpSpPr>
        <p:grpSpPr>
          <a:xfrm>
            <a:off x="403390" y="6076163"/>
            <a:ext cx="2069219" cy="322074"/>
            <a:chOff x="1337344" y="1884064"/>
            <a:chExt cx="2069219" cy="322074"/>
          </a:xfrm>
        </p:grpSpPr>
        <p:sp>
          <p:nvSpPr>
            <p:cNvPr id="7"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1780" y="365125"/>
            <a:ext cx="8542020" cy="1325563"/>
          </a:xfrm>
        </p:spPr>
        <p:txBody>
          <a:bodyPr>
            <a:normAutofit fontScale="90000"/>
          </a:bodyPr>
          <a:lstStyle/>
          <a:p>
            <a:r>
              <a:rPr lang="ru-RU" u="sng" dirty="0"/>
              <a:t/>
            </a:r>
            <a:br>
              <a:rPr lang="ru-RU" u="sng" dirty="0"/>
            </a:br>
            <a:r>
              <a:rPr lang="ru-RU" b="1" dirty="0" smtClean="0">
                <a:solidFill>
                  <a:srgbClr val="FF0000"/>
                </a:solidFill>
              </a:rPr>
              <a:t>Письмо </a:t>
            </a:r>
            <a:r>
              <a:rPr lang="ru-RU" b="1" dirty="0">
                <a:solidFill>
                  <a:srgbClr val="FF0000"/>
                </a:solidFill>
              </a:rPr>
              <a:t>Минфина России от 20.06.2023 N 24-07-09/56775</a:t>
            </a:r>
          </a:p>
        </p:txBody>
      </p:sp>
      <p:sp>
        <p:nvSpPr>
          <p:cNvPr id="3" name="Объект 2"/>
          <p:cNvSpPr>
            <a:spLocks noGrp="1"/>
          </p:cNvSpPr>
          <p:nvPr>
            <p:ph idx="1"/>
          </p:nvPr>
        </p:nvSpPr>
        <p:spPr/>
        <p:txBody>
          <a:bodyPr/>
          <a:lstStyle/>
          <a:p>
            <a:pPr marL="0" indent="0">
              <a:buNone/>
            </a:pPr>
            <a:r>
              <a:rPr lang="ru-RU" dirty="0"/>
              <a:t>Статья 3.4 Закона № 223-ФЗ* не содержит положений, допускающих возможность участия в конкурентной закупке с участием субъектов малого и среднего предпринимательства нескольких юридических лиц или нескольких индивидуальных предпринимателей, выступающих на стороне одного участника закупки.</a:t>
            </a:r>
          </a:p>
          <a:p>
            <a:endParaRPr lang="ru-RU" dirty="0"/>
          </a:p>
          <a:p>
            <a:pPr marL="0" indent="0">
              <a:buNone/>
            </a:pPr>
            <a:r>
              <a:rPr lang="ru-RU" dirty="0"/>
              <a:t>По мнению Минфина России, проведение конкурентной закупки с участием субъектов МСП не предполагает коллективного участия субъектов МСП в такой закупке.</a:t>
            </a:r>
          </a:p>
        </p:txBody>
      </p:sp>
      <p:pic>
        <p:nvPicPr>
          <p:cNvPr id="4" name="Рисунок 3"/>
          <p:cNvPicPr>
            <a:picLocks noChangeAspect="1"/>
          </p:cNvPicPr>
          <p:nvPr/>
        </p:nvPicPr>
        <p:blipFill>
          <a:blip r:embed="rId2"/>
          <a:stretch/>
        </p:blipFill>
        <p:spPr>
          <a:xfrm>
            <a:off x="99408" y="194483"/>
            <a:ext cx="1814178" cy="1563673"/>
          </a:xfrm>
          <a:prstGeom prst="rect">
            <a:avLst/>
          </a:prstGeom>
        </p:spPr>
      </p:pic>
      <p:grpSp>
        <p:nvGrpSpPr>
          <p:cNvPr id="5" name="Группа 4"/>
          <p:cNvGrpSpPr/>
          <p:nvPr/>
        </p:nvGrpSpPr>
        <p:grpSpPr>
          <a:xfrm>
            <a:off x="353695" y="6311900"/>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4660" y="365125"/>
            <a:ext cx="8359140" cy="1325563"/>
          </a:xfrm>
        </p:spPr>
        <p:txBody>
          <a:bodyPr/>
          <a:lstStyle/>
          <a:p>
            <a:r>
              <a:rPr lang="ru-RU" b="1" dirty="0" smtClean="0">
                <a:solidFill>
                  <a:srgbClr val="FF0000"/>
                </a:solidFill>
              </a:rPr>
              <a:t>Документы заявки</a:t>
            </a:r>
            <a:endParaRPr lang="ru-RU" b="1" dirty="0">
              <a:solidFill>
                <a:srgbClr val="FF0000"/>
              </a:solidFill>
            </a:endParaRPr>
          </a:p>
        </p:txBody>
      </p:sp>
      <p:sp>
        <p:nvSpPr>
          <p:cNvPr id="3" name="Объект 2"/>
          <p:cNvSpPr>
            <a:spLocks noGrp="1"/>
          </p:cNvSpPr>
          <p:nvPr>
            <p:ph idx="1"/>
          </p:nvPr>
        </p:nvSpPr>
        <p:spPr>
          <a:xfrm>
            <a:off x="838200" y="1371600"/>
            <a:ext cx="10515600" cy="4805363"/>
          </a:xfrm>
        </p:spPr>
        <p:txBody>
          <a:bodyPr>
            <a:normAutofit fontScale="70000" lnSpcReduction="20000"/>
          </a:bodyPr>
          <a:lstStyle/>
          <a:p>
            <a:r>
              <a:rPr lang="ru-RU" dirty="0"/>
              <a:t>10) предложение участника конкурентной закупки с участием субъектов малого и среднего предпринимательства в отношении предмета такой закупки;</a:t>
            </a:r>
          </a:p>
          <a:p>
            <a:endParaRPr lang="ru-RU" dirty="0"/>
          </a:p>
          <a:p>
            <a:r>
              <a:rPr lang="ru-RU" dirty="0"/>
              <a:t>11) копии документов, подтверждающих соответствие товара, работы или услуги, являющихся предметом закупки, требованиям, установленным в соответствии с законодательством Российской Федерации, в случае, если требования к данным товару, работе или услуге установлены в соответствии с законодательством Российской Федерации и перечень таких документов предусмотрен документацией о конкурентной закупке. При этом не допускается требовать представление указанных документов, если в соответствии с законодательством Российской Федерации они передаются вместе с товаром</a:t>
            </a:r>
            <a:r>
              <a:rPr lang="ru-RU" dirty="0" smtClean="0"/>
              <a:t>;</a:t>
            </a:r>
          </a:p>
          <a:p>
            <a:r>
              <a:rPr lang="ru-RU" dirty="0"/>
              <a:t>12) наименование страны происхождения поставляемого товара (при осуществлении закупки товара, в том числе поставляемого заказчику при выполнении закупаемых работ, оказании закупаемых услуг), информация и документы, определенные в соответствии с </a:t>
            </a:r>
            <a:r>
              <a:rPr lang="ru-RU" dirty="0">
                <a:hlinkClick r:id="rId2"/>
              </a:rPr>
              <a:t>пунктом 2 части 2 статьи 3.1-4</a:t>
            </a:r>
            <a:r>
              <a:rPr lang="ru-RU" dirty="0"/>
              <a:t> настоящего Федерального закона</a:t>
            </a:r>
            <a:r>
              <a:rPr lang="ru-RU" dirty="0" smtClean="0"/>
              <a:t>;</a:t>
            </a:r>
          </a:p>
          <a:p>
            <a:r>
              <a:rPr lang="ru-RU" dirty="0"/>
              <a:t>13) предложение о цене договора (единицы товара, работы, услуги), за исключением проведения аукциона в электронной форме.</a:t>
            </a:r>
          </a:p>
        </p:txBody>
      </p:sp>
      <p:pic>
        <p:nvPicPr>
          <p:cNvPr id="4" name="Рисунок 3"/>
          <p:cNvPicPr>
            <a:picLocks noChangeAspect="1"/>
          </p:cNvPicPr>
          <p:nvPr/>
        </p:nvPicPr>
        <p:blipFill>
          <a:blip r:embed="rId3"/>
          <a:stretch/>
        </p:blipFill>
        <p:spPr>
          <a:xfrm>
            <a:off x="10296956" y="5294327"/>
            <a:ext cx="1814178" cy="1563673"/>
          </a:xfrm>
          <a:prstGeom prst="rect">
            <a:avLst/>
          </a:prstGeom>
        </p:spPr>
      </p:pic>
      <p:grpSp>
        <p:nvGrpSpPr>
          <p:cNvPr id="5" name="Группа 4"/>
          <p:cNvGrpSpPr/>
          <p:nvPr/>
        </p:nvGrpSpPr>
        <p:grpSpPr>
          <a:xfrm>
            <a:off x="502782" y="6076163"/>
            <a:ext cx="2069219" cy="322074"/>
            <a:chOff x="1337344" y="1884064"/>
            <a:chExt cx="2069219" cy="322074"/>
          </a:xfrm>
        </p:grpSpPr>
        <p:sp>
          <p:nvSpPr>
            <p:cNvPr id="6"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7480" y="365125"/>
            <a:ext cx="8656320" cy="1325563"/>
          </a:xfrm>
        </p:spPr>
        <p:txBody>
          <a:bodyPr/>
          <a:lstStyle/>
          <a:p>
            <a:r>
              <a:rPr lang="ru-RU" b="1" dirty="0" smtClean="0">
                <a:solidFill>
                  <a:srgbClr val="FF0000"/>
                </a:solidFill>
              </a:rPr>
              <a:t>Если есть критерии оценки</a:t>
            </a:r>
            <a:endParaRPr lang="ru-RU" b="1" dirty="0">
              <a:solidFill>
                <a:srgbClr val="FF0000"/>
              </a:solidFill>
            </a:endParaRPr>
          </a:p>
        </p:txBody>
      </p:sp>
      <p:sp>
        <p:nvSpPr>
          <p:cNvPr id="3" name="Объект 2"/>
          <p:cNvSpPr>
            <a:spLocks noGrp="1"/>
          </p:cNvSpPr>
          <p:nvPr>
            <p:ph idx="1"/>
          </p:nvPr>
        </p:nvSpPr>
        <p:spPr/>
        <p:txBody>
          <a:bodyPr/>
          <a:lstStyle/>
          <a:p>
            <a:r>
              <a:rPr lang="ru-RU" dirty="0"/>
              <a:t> В случае, если документацией о конкурентной закупке установлено применение к участникам конкурентной закупки с участием субъектов малого и среднего предпринимательства, к предлагаемым ими товарам, работам, услугам, к условиям исполнения договора критериев и порядка оценки и сопоставления заявок на участие в такой закупке, данная документация должна содержать указание на информацию и документы, подлежащие представлению в заявке на участие в такой закупке для осуществления ее оценки. </a:t>
            </a:r>
            <a:r>
              <a:rPr lang="ru-RU" b="1" dirty="0">
                <a:solidFill>
                  <a:srgbClr val="FF0000"/>
                </a:solidFill>
              </a:rPr>
              <a:t>При этом отсутствие указанных информации и документов не является основанием для отклонения заявки.</a:t>
            </a:r>
          </a:p>
        </p:txBody>
      </p:sp>
      <p:pic>
        <p:nvPicPr>
          <p:cNvPr id="4" name="Рисунок 3"/>
          <p:cNvPicPr>
            <a:picLocks noChangeAspect="1"/>
          </p:cNvPicPr>
          <p:nvPr/>
        </p:nvPicPr>
        <p:blipFill>
          <a:blip r:embed="rId2"/>
          <a:stretch/>
        </p:blipFill>
        <p:spPr>
          <a:xfrm>
            <a:off x="298191" y="246069"/>
            <a:ext cx="1814178" cy="1563673"/>
          </a:xfrm>
          <a:prstGeom prst="rect">
            <a:avLst/>
          </a:prstGeom>
        </p:spPr>
      </p:pic>
      <p:grpSp>
        <p:nvGrpSpPr>
          <p:cNvPr id="5" name="Группа 4"/>
          <p:cNvGrpSpPr/>
          <p:nvPr/>
        </p:nvGrpSpPr>
        <p:grpSpPr>
          <a:xfrm>
            <a:off x="9869692" y="246069"/>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smtClean="0"/>
          </a:p>
          <a:p>
            <a:pPr marL="0" indent="0">
              <a:buNone/>
            </a:pPr>
            <a:r>
              <a:rPr lang="ru-RU" b="1" dirty="0" smtClean="0">
                <a:solidFill>
                  <a:srgbClr val="FF0000"/>
                </a:solidFill>
              </a:rPr>
              <a:t>19.3</a:t>
            </a:r>
            <a:r>
              <a:rPr lang="ru-RU" b="1" dirty="0">
                <a:solidFill>
                  <a:srgbClr val="FF0000"/>
                </a:solidFill>
              </a:rPr>
              <a:t>. Не допускается установление в документации о конкурентной закупке обязанности представлять в заявке на участие в такой закупке информацию и документы, не предусмотренные </a:t>
            </a:r>
            <a:r>
              <a:rPr lang="ru-RU" b="1" dirty="0">
                <a:solidFill>
                  <a:srgbClr val="FF0000"/>
                </a:solidFill>
                <a:hlinkClick r:id="rId2"/>
              </a:rPr>
              <a:t>частями 19.1</a:t>
            </a:r>
            <a:r>
              <a:rPr lang="ru-RU" b="1" dirty="0">
                <a:solidFill>
                  <a:srgbClr val="FF0000"/>
                </a:solidFill>
              </a:rPr>
              <a:t> и </a:t>
            </a:r>
            <a:r>
              <a:rPr lang="ru-RU" b="1" dirty="0">
                <a:solidFill>
                  <a:srgbClr val="FF0000"/>
                </a:solidFill>
                <a:hlinkClick r:id="rId3"/>
              </a:rPr>
              <a:t>19.2</a:t>
            </a:r>
            <a:r>
              <a:rPr lang="ru-RU" b="1" dirty="0">
                <a:solidFill>
                  <a:srgbClr val="FF0000"/>
                </a:solidFill>
              </a:rPr>
              <a:t> </a:t>
            </a:r>
            <a:r>
              <a:rPr lang="ru-RU" b="1" dirty="0" smtClean="0">
                <a:solidFill>
                  <a:srgbClr val="FF0000"/>
                </a:solidFill>
              </a:rPr>
              <a:t>ст. 3 223-фз</a:t>
            </a:r>
            <a:endParaRPr lang="ru-RU" b="1" dirty="0">
              <a:solidFill>
                <a:srgbClr val="FF0000"/>
              </a:solidFill>
            </a:endParaRPr>
          </a:p>
        </p:txBody>
      </p:sp>
      <p:pic>
        <p:nvPicPr>
          <p:cNvPr id="4" name="Рисунок 3"/>
          <p:cNvPicPr>
            <a:picLocks noChangeAspect="1"/>
          </p:cNvPicPr>
          <p:nvPr/>
        </p:nvPicPr>
        <p:blipFill>
          <a:blip r:embed="rId4"/>
          <a:stretch/>
        </p:blipFill>
        <p:spPr>
          <a:xfrm>
            <a:off x="10296956" y="5294327"/>
            <a:ext cx="1814178" cy="1563673"/>
          </a:xfrm>
          <a:prstGeom prst="rect">
            <a:avLst/>
          </a:prstGeom>
        </p:spPr>
      </p:pic>
      <p:grpSp>
        <p:nvGrpSpPr>
          <p:cNvPr id="5" name="Группа 4"/>
          <p:cNvGrpSpPr/>
          <p:nvPr/>
        </p:nvGrpSpPr>
        <p:grpSpPr>
          <a:xfrm>
            <a:off x="373573" y="5989826"/>
            <a:ext cx="2069219" cy="322074"/>
            <a:chOff x="1337344" y="1884064"/>
            <a:chExt cx="2069219" cy="322074"/>
          </a:xfrm>
        </p:grpSpPr>
        <p:sp>
          <p:nvSpPr>
            <p:cNvPr id="6" name="object 4"/>
            <p:cNvSpPr/>
            <p:nvPr/>
          </p:nvSpPr>
          <p:spPr>
            <a:xfrm>
              <a:off x="1751188"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9452" y="365125"/>
            <a:ext cx="8514347" cy="1325563"/>
          </a:xfrm>
        </p:spPr>
        <p:txBody>
          <a:bodyPr/>
          <a:lstStyle/>
          <a:p>
            <a:endParaRPr lang="ru-RU" dirty="0"/>
          </a:p>
        </p:txBody>
      </p:sp>
      <p:sp>
        <p:nvSpPr>
          <p:cNvPr id="3" name="Объект 2"/>
          <p:cNvSpPr>
            <a:spLocks noGrp="1"/>
          </p:cNvSpPr>
          <p:nvPr>
            <p:ph idx="1"/>
          </p:nvPr>
        </p:nvSpPr>
        <p:spPr>
          <a:xfrm>
            <a:off x="838200" y="517358"/>
            <a:ext cx="10515600" cy="5659605"/>
          </a:xfrm>
        </p:spPr>
        <p:txBody>
          <a:bodyPr/>
          <a:lstStyle/>
          <a:p>
            <a:pPr marL="0" indent="0" algn="ctr">
              <a:buNone/>
            </a:pPr>
            <a:r>
              <a:rPr lang="ru-RU" dirty="0" smtClean="0"/>
              <a:t>Декларация статуса СМСП не требуется, заказчик проверяет статус СМСП самостоятельно</a:t>
            </a:r>
          </a:p>
          <a:p>
            <a:pPr marL="0" indent="0" algn="ctr">
              <a:buNone/>
            </a:pPr>
            <a:endParaRPr lang="ru-RU" dirty="0"/>
          </a:p>
          <a:p>
            <a:pPr marL="0" indent="0" algn="ctr">
              <a:buNone/>
            </a:pPr>
            <a:endParaRPr lang="ru-RU" dirty="0"/>
          </a:p>
        </p:txBody>
      </p:sp>
      <p:pic>
        <p:nvPicPr>
          <p:cNvPr id="5" name="Рисунок 4"/>
          <p:cNvPicPr>
            <a:picLocks noChangeAspect="1"/>
          </p:cNvPicPr>
          <p:nvPr/>
        </p:nvPicPr>
        <p:blipFill rotWithShape="1">
          <a:blip r:embed="rId2"/>
          <a:srcRect l="20211" t="4099" r="16594" b="23477"/>
          <a:stretch/>
        </p:blipFill>
        <p:spPr>
          <a:xfrm>
            <a:off x="2334126" y="1842921"/>
            <a:ext cx="7279106" cy="4380859"/>
          </a:xfrm>
          <a:prstGeom prst="rect">
            <a:avLst/>
          </a:prstGeom>
        </p:spPr>
      </p:pic>
      <p:pic>
        <p:nvPicPr>
          <p:cNvPr id="6" name="Рисунок 5"/>
          <p:cNvPicPr>
            <a:picLocks noChangeAspect="1"/>
          </p:cNvPicPr>
          <p:nvPr/>
        </p:nvPicPr>
        <p:blipFill>
          <a:blip r:embed="rId3"/>
          <a:stretch/>
        </p:blipFill>
        <p:spPr>
          <a:xfrm>
            <a:off x="10296956" y="5294327"/>
            <a:ext cx="1814178" cy="1563673"/>
          </a:xfrm>
          <a:prstGeom prst="rect">
            <a:avLst/>
          </a:prstGeom>
        </p:spPr>
      </p:pic>
      <p:grpSp>
        <p:nvGrpSpPr>
          <p:cNvPr id="7" name="Группа 6"/>
          <p:cNvGrpSpPr/>
          <p:nvPr/>
        </p:nvGrpSpPr>
        <p:grpSpPr>
          <a:xfrm>
            <a:off x="353695" y="6195407"/>
            <a:ext cx="2069219" cy="322074"/>
            <a:chOff x="1337344" y="1884064"/>
            <a:chExt cx="2069219" cy="322074"/>
          </a:xfrm>
        </p:grpSpPr>
        <p:sp>
          <p:nvSpPr>
            <p:cNvPr id="8"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7480" y="365125"/>
            <a:ext cx="8656320" cy="1325563"/>
          </a:xfrm>
        </p:spPr>
        <p:txBody>
          <a:bodyPr/>
          <a:lstStyle/>
          <a:p>
            <a:r>
              <a:rPr lang="ru-RU" b="1" dirty="0" smtClean="0">
                <a:solidFill>
                  <a:srgbClr val="FF0000"/>
                </a:solidFill>
              </a:rPr>
              <a:t>Ограничения на критерии </a:t>
            </a:r>
            <a:endParaRPr lang="ru-RU" b="1" dirty="0">
              <a:solidFill>
                <a:srgbClr val="FF0000"/>
              </a:solidFill>
            </a:endParaRPr>
          </a:p>
        </p:txBody>
      </p:sp>
      <p:sp>
        <p:nvSpPr>
          <p:cNvPr id="3" name="Объект 2"/>
          <p:cNvSpPr>
            <a:spLocks noGrp="1"/>
          </p:cNvSpPr>
          <p:nvPr>
            <p:ph idx="1"/>
          </p:nvPr>
        </p:nvSpPr>
        <p:spPr/>
        <p:txBody>
          <a:bodyPr/>
          <a:lstStyle/>
          <a:p>
            <a:r>
              <a:rPr lang="ru-RU" dirty="0"/>
              <a:t>19.4. При осуществлении конкурентной закупки с участием субъектов малого и среднего предпринимательства путем проведения </a:t>
            </a:r>
            <a:r>
              <a:rPr lang="ru-RU" b="1" dirty="0">
                <a:solidFill>
                  <a:srgbClr val="FF0000"/>
                </a:solidFill>
              </a:rPr>
              <a:t>аукциона в электронной форме, запроса котировок в электронной форме </a:t>
            </a:r>
            <a:r>
              <a:rPr lang="ru-RU" dirty="0"/>
              <a:t>установление </a:t>
            </a:r>
            <a:r>
              <a:rPr lang="ru-RU" b="1" dirty="0">
                <a:solidFill>
                  <a:srgbClr val="FF0000"/>
                </a:solidFill>
              </a:rPr>
              <a:t>критериев</a:t>
            </a:r>
            <a:r>
              <a:rPr lang="ru-RU" dirty="0"/>
              <a:t> и порядка оценки, указанных в части 19.2 </a:t>
            </a:r>
            <a:r>
              <a:rPr lang="ru-RU" dirty="0" smtClean="0"/>
              <a:t>ст.3.4, </a:t>
            </a:r>
            <a:r>
              <a:rPr lang="ru-RU" b="1" dirty="0">
                <a:solidFill>
                  <a:srgbClr val="FF0000"/>
                </a:solidFill>
              </a:rPr>
              <a:t>не допускается</a:t>
            </a:r>
            <a:r>
              <a:rPr lang="ru-RU" dirty="0" smtClean="0"/>
              <a:t>.</a:t>
            </a:r>
          </a:p>
          <a:p>
            <a:pPr marL="0" indent="0">
              <a:buNone/>
            </a:pPr>
            <a:r>
              <a:rPr lang="ru-RU" b="1" dirty="0" smtClean="0">
                <a:solidFill>
                  <a:srgbClr val="FF0000"/>
                </a:solidFill>
              </a:rPr>
              <a:t>При закупке у ед. поставщика в электронной форме</a:t>
            </a:r>
          </a:p>
          <a:p>
            <a:pPr marL="0" indent="0">
              <a:buNone/>
            </a:pPr>
            <a:endParaRPr lang="ru-RU" b="1" dirty="0">
              <a:solidFill>
                <a:srgbClr val="FF0000"/>
              </a:solidFill>
            </a:endParaRPr>
          </a:p>
        </p:txBody>
      </p:sp>
      <p:pic>
        <p:nvPicPr>
          <p:cNvPr id="4" name="Рисунок 3"/>
          <p:cNvPicPr>
            <a:picLocks noChangeAspect="1"/>
          </p:cNvPicPr>
          <p:nvPr/>
        </p:nvPicPr>
        <p:blipFill>
          <a:blip r:embed="rId2"/>
          <a:stretch/>
        </p:blipFill>
        <p:spPr>
          <a:xfrm>
            <a:off x="1472565" y="4351972"/>
            <a:ext cx="10458450" cy="1351598"/>
          </a:xfrm>
          <a:prstGeom prst="rect">
            <a:avLst/>
          </a:prstGeom>
        </p:spPr>
      </p:pic>
      <p:pic>
        <p:nvPicPr>
          <p:cNvPr id="5" name="Рисунок 4"/>
          <p:cNvPicPr>
            <a:picLocks noChangeAspect="1"/>
          </p:cNvPicPr>
          <p:nvPr/>
        </p:nvPicPr>
        <p:blipFill>
          <a:blip r:embed="rId3"/>
          <a:stretch/>
        </p:blipFill>
        <p:spPr>
          <a:xfrm>
            <a:off x="10296956" y="5294327"/>
            <a:ext cx="1814178" cy="1563673"/>
          </a:xfrm>
          <a:prstGeom prst="rect">
            <a:avLst/>
          </a:prstGeom>
        </p:spPr>
      </p:pic>
      <p:grpSp>
        <p:nvGrpSpPr>
          <p:cNvPr id="6" name="Группа 5"/>
          <p:cNvGrpSpPr/>
          <p:nvPr/>
        </p:nvGrpSpPr>
        <p:grpSpPr>
          <a:xfrm>
            <a:off x="437955" y="5915126"/>
            <a:ext cx="2069219" cy="322074"/>
            <a:chOff x="1337344" y="1884064"/>
            <a:chExt cx="2069219" cy="322074"/>
          </a:xfrm>
        </p:grpSpPr>
        <p:sp>
          <p:nvSpPr>
            <p:cNvPr id="7"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6060" y="365125"/>
            <a:ext cx="8587740" cy="1325563"/>
          </a:xfrm>
        </p:spPr>
        <p:txBody>
          <a:bodyPr/>
          <a:lstStyle/>
          <a:p>
            <a:r>
              <a:rPr lang="ru-RU" b="1" dirty="0" smtClean="0">
                <a:solidFill>
                  <a:srgbClr val="FF0000"/>
                </a:solidFill>
              </a:rPr>
              <a:t>Состав заявки на участие в закупке</a:t>
            </a:r>
            <a:endParaRPr lang="ru-RU" b="1" dirty="0">
              <a:solidFill>
                <a:srgbClr val="FF0000"/>
              </a:solidFill>
            </a:endParaRPr>
          </a:p>
        </p:txBody>
      </p:sp>
      <p:graphicFrame>
        <p:nvGraphicFramePr>
          <p:cNvPr id="4" name="Объект 3"/>
          <p:cNvGraphicFramePr>
            <a:graphicFrameLocks xmlns:a="http://schemas.openxmlformats.org/drawingml/2006/main" noGrp="1"/>
          </p:cNvGraphicFramePr>
          <p:nvPr>
            <p:ph idx="1"/>
          </p:nvPr>
        </p:nvGraphicFramePr>
        <p:xfrm>
          <a:off x="838200" y="1825625"/>
          <a:ext cx="10515600" cy="439420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ru-RU" dirty="0" smtClean="0"/>
                        <a:t>Вид закупки</a:t>
                      </a:r>
                      <a:endParaRPr lang="ru-RU" dirty="0"/>
                    </a:p>
                  </a:txBody>
                  <a:tcPr/>
                </a:tc>
                <a:tc>
                  <a:txBody>
                    <a:bodyPr/>
                    <a:lstStyle/>
                    <a:p>
                      <a:r>
                        <a:rPr lang="ru-RU" dirty="0" smtClean="0"/>
                        <a:t>Структура заявки</a:t>
                      </a:r>
                      <a:endParaRPr lang="ru-RU" dirty="0"/>
                    </a:p>
                  </a:txBody>
                  <a:tcPr/>
                </a:tc>
              </a:tr>
              <a:tr h="370840">
                <a:tc>
                  <a:txBody>
                    <a:bodyPr/>
                    <a:lstStyle/>
                    <a:p>
                      <a:r>
                        <a:rPr lang="ru-RU" dirty="0" smtClean="0"/>
                        <a:t>Конкурс</a:t>
                      </a:r>
                      <a:endParaRPr lang="ru-RU" dirty="0"/>
                    </a:p>
                  </a:txBody>
                  <a:tcPr/>
                </a:tc>
                <a:tc>
                  <a:txBody>
                    <a:bodyPr/>
                    <a:lstStyle/>
                    <a:p>
                      <a:r>
                        <a:rPr lang="ru-RU" dirty="0" smtClean="0"/>
                        <a:t>1 часть: </a:t>
                      </a:r>
                      <a:r>
                        <a:rPr lang="ru-RU" sz="1800" b="0" i="0" kern="1200" dirty="0" smtClean="0">
                          <a:solidFill>
                            <a:schemeClr val="dk1"/>
                          </a:solidFill>
                          <a:effectLst/>
                          <a:latin typeface="+mn-lt"/>
                          <a:ea typeface="+mn-ea"/>
                          <a:cs typeface="+mn-cs"/>
                        </a:rPr>
                        <a:t>предложение участника конкурентной закупки с участием субъектов малого и среднего предпринимательства в отношении предмета такой закупки;</a:t>
                      </a:r>
                    </a:p>
                    <a:p>
                      <a:r>
                        <a:rPr lang="ru-RU" dirty="0" smtClean="0"/>
                        <a:t>2 часть: </a:t>
                      </a:r>
                      <a:r>
                        <a:rPr lang="ru-RU" sz="1800" b="0" i="0" kern="1200" dirty="0" smtClean="0">
                          <a:solidFill>
                            <a:schemeClr val="dk1"/>
                          </a:solidFill>
                          <a:effectLst/>
                          <a:latin typeface="+mn-lt"/>
                          <a:ea typeface="+mn-ea"/>
                          <a:cs typeface="+mn-cs"/>
                        </a:rPr>
                        <a:t>информацию и документы, предусмотренные </a:t>
                      </a:r>
                      <a:r>
                        <a:rPr lang="ru-RU" sz="1800" b="0" i="0" u="none" strike="noStrike" kern="1200" dirty="0" smtClean="0">
                          <a:solidFill>
                            <a:schemeClr val="dk1"/>
                          </a:solidFill>
                          <a:effectLst/>
                          <a:latin typeface="+mn-lt"/>
                          <a:ea typeface="+mn-ea"/>
                          <a:cs typeface="+mn-cs"/>
                          <a:hlinkClick r:id="rId2"/>
                        </a:rPr>
                        <a:t>пунктами 1 - 9</a:t>
                      </a:r>
                      <a:r>
                        <a:rPr lang="ru-RU" sz="1800" b="0" i="0" kern="1200" dirty="0" smtClean="0">
                          <a:solidFill>
                            <a:schemeClr val="dk1"/>
                          </a:solidFill>
                          <a:effectLst/>
                          <a:latin typeface="+mn-lt"/>
                          <a:ea typeface="+mn-ea"/>
                          <a:cs typeface="+mn-cs"/>
                        </a:rPr>
                        <a:t>, </a:t>
                      </a:r>
                      <a:r>
                        <a:rPr lang="ru-RU" sz="1800" b="0" i="0" u="none" strike="noStrike" kern="1200" dirty="0" smtClean="0">
                          <a:solidFill>
                            <a:schemeClr val="dk1"/>
                          </a:solidFill>
                          <a:effectLst/>
                          <a:latin typeface="+mn-lt"/>
                          <a:ea typeface="+mn-ea"/>
                          <a:cs typeface="+mn-cs"/>
                          <a:hlinkClick r:id="rId3"/>
                        </a:rPr>
                        <a:t>11</a:t>
                      </a:r>
                      <a:r>
                        <a:rPr lang="ru-RU" sz="1800" b="0" i="0" kern="1200" dirty="0" smtClean="0">
                          <a:solidFill>
                            <a:schemeClr val="dk1"/>
                          </a:solidFill>
                          <a:effectLst/>
                          <a:latin typeface="+mn-lt"/>
                          <a:ea typeface="+mn-ea"/>
                          <a:cs typeface="+mn-cs"/>
                        </a:rPr>
                        <a:t> и </a:t>
                      </a:r>
                      <a:r>
                        <a:rPr lang="ru-RU" sz="1800" b="0" i="0" u="none" strike="noStrike" kern="1200" dirty="0" smtClean="0">
                          <a:solidFill>
                            <a:schemeClr val="dk1"/>
                          </a:solidFill>
                          <a:effectLst/>
                          <a:latin typeface="+mn-lt"/>
                          <a:ea typeface="+mn-ea"/>
                          <a:cs typeface="+mn-cs"/>
                          <a:hlinkClick r:id="rId4"/>
                        </a:rPr>
                        <a:t>12 части 19.1</a:t>
                      </a:r>
                      <a:r>
                        <a:rPr lang="ru-RU" sz="1800" b="0" i="0" kern="1200" dirty="0" smtClean="0">
                          <a:solidFill>
                            <a:schemeClr val="dk1"/>
                          </a:solidFill>
                          <a:effectLst/>
                          <a:latin typeface="+mn-lt"/>
                          <a:ea typeface="+mn-ea"/>
                          <a:cs typeface="+mn-cs"/>
                        </a:rPr>
                        <a:t>, а также частью 19.2 ст.3.4</a:t>
                      </a:r>
                      <a:endParaRPr lang="ru-RU" dirty="0"/>
                    </a:p>
                  </a:txBody>
                  <a:tcPr/>
                </a:tc>
              </a:tr>
              <a:tr h="370840">
                <a:tc>
                  <a:txBody>
                    <a:bodyPr/>
                    <a:lstStyle/>
                    <a:p>
                      <a:r>
                        <a:rPr lang="ru-RU" dirty="0" smtClean="0"/>
                        <a:t>Аукцион</a:t>
                      </a:r>
                      <a:endParaRPr lang="ru-RU" dirty="0"/>
                    </a:p>
                  </a:txBody>
                  <a:tcPr/>
                </a:tc>
                <a:tc>
                  <a:txBody>
                    <a:bodyPr/>
                    <a:lstStyle/>
                    <a:p>
                      <a:r>
                        <a:rPr lang="ru-RU" dirty="0" smtClean="0"/>
                        <a:t>1 часть: </a:t>
                      </a:r>
                      <a:r>
                        <a:rPr lang="ru-RU" sz="1800" b="0" i="0" kern="1200" dirty="0" smtClean="0">
                          <a:solidFill>
                            <a:schemeClr val="dk1"/>
                          </a:solidFill>
                          <a:effectLst/>
                          <a:latin typeface="+mn-lt"/>
                          <a:ea typeface="+mn-ea"/>
                          <a:cs typeface="+mn-cs"/>
                        </a:rPr>
                        <a:t>предложение участника конкурентной закупки с участием субъектов малого и среднего предпринимательства в отношении предмета такой закупки;</a:t>
                      </a:r>
                    </a:p>
                    <a:p>
                      <a:r>
                        <a:rPr lang="ru-RU" dirty="0" smtClean="0"/>
                        <a:t>2 часть: </a:t>
                      </a:r>
                      <a:r>
                        <a:rPr lang="ru-RU" sz="1800" b="0" i="0" kern="1200" dirty="0" smtClean="0">
                          <a:solidFill>
                            <a:schemeClr val="dk1"/>
                          </a:solidFill>
                          <a:effectLst/>
                          <a:latin typeface="+mn-lt"/>
                          <a:ea typeface="+mn-ea"/>
                          <a:cs typeface="+mn-cs"/>
                        </a:rPr>
                        <a:t>информацию и документы, предусмотренные </a:t>
                      </a:r>
                      <a:r>
                        <a:rPr lang="ru-RU" sz="1800" b="0" i="0" u="none" strike="noStrike" kern="1200" dirty="0" smtClean="0">
                          <a:solidFill>
                            <a:schemeClr val="dk1"/>
                          </a:solidFill>
                          <a:effectLst/>
                          <a:latin typeface="+mn-lt"/>
                          <a:ea typeface="+mn-ea"/>
                          <a:cs typeface="+mn-cs"/>
                          <a:hlinkClick r:id="rId2"/>
                        </a:rPr>
                        <a:t>пунктами 1 - 9</a:t>
                      </a:r>
                      <a:r>
                        <a:rPr lang="ru-RU" sz="1800" b="0" i="0" kern="1200" dirty="0" smtClean="0">
                          <a:solidFill>
                            <a:schemeClr val="dk1"/>
                          </a:solidFill>
                          <a:effectLst/>
                          <a:latin typeface="+mn-lt"/>
                          <a:ea typeface="+mn-ea"/>
                          <a:cs typeface="+mn-cs"/>
                        </a:rPr>
                        <a:t>, </a:t>
                      </a:r>
                      <a:r>
                        <a:rPr lang="ru-RU" sz="1800" b="0" i="0" u="none" strike="noStrike" kern="1200" dirty="0" smtClean="0">
                          <a:solidFill>
                            <a:schemeClr val="dk1"/>
                          </a:solidFill>
                          <a:effectLst/>
                          <a:latin typeface="+mn-lt"/>
                          <a:ea typeface="+mn-ea"/>
                          <a:cs typeface="+mn-cs"/>
                          <a:hlinkClick r:id="rId3"/>
                        </a:rPr>
                        <a:t>11</a:t>
                      </a:r>
                      <a:r>
                        <a:rPr lang="ru-RU" sz="1800" b="0" i="0" kern="1200" dirty="0" smtClean="0">
                          <a:solidFill>
                            <a:schemeClr val="dk1"/>
                          </a:solidFill>
                          <a:effectLst/>
                          <a:latin typeface="+mn-lt"/>
                          <a:ea typeface="+mn-ea"/>
                          <a:cs typeface="+mn-cs"/>
                        </a:rPr>
                        <a:t> и </a:t>
                      </a:r>
                      <a:r>
                        <a:rPr lang="ru-RU" sz="1800" b="0" i="0" u="none" strike="noStrike" kern="1200" dirty="0" smtClean="0">
                          <a:solidFill>
                            <a:schemeClr val="dk1"/>
                          </a:solidFill>
                          <a:effectLst/>
                          <a:latin typeface="+mn-lt"/>
                          <a:ea typeface="+mn-ea"/>
                          <a:cs typeface="+mn-cs"/>
                          <a:hlinkClick r:id="rId4"/>
                        </a:rPr>
                        <a:t>12 части 19.1</a:t>
                      </a:r>
                      <a:r>
                        <a:rPr lang="ru-RU" sz="1800" b="0" i="0" kern="1200" dirty="0" smtClean="0">
                          <a:solidFill>
                            <a:schemeClr val="dk1"/>
                          </a:solidFill>
                          <a:effectLst/>
                          <a:latin typeface="+mn-lt"/>
                          <a:ea typeface="+mn-ea"/>
                          <a:cs typeface="+mn-cs"/>
                        </a:rPr>
                        <a:t>, а также частью 19.2 ст.3.4</a:t>
                      </a:r>
                      <a:endParaRPr lang="ru-RU" dirty="0"/>
                    </a:p>
                  </a:txBody>
                  <a:tcPr/>
                </a:tc>
              </a:tr>
            </a:tbl>
          </a:graphicData>
        </a:graphic>
      </p:graphicFrame>
      <p:pic>
        <p:nvPicPr>
          <p:cNvPr id="5" name="Рисунок 4"/>
          <p:cNvPicPr>
            <a:picLocks noChangeAspect="1"/>
          </p:cNvPicPr>
          <p:nvPr/>
        </p:nvPicPr>
        <p:blipFill>
          <a:blip r:embed="rId5"/>
          <a:stretch/>
        </p:blipFill>
        <p:spPr>
          <a:xfrm>
            <a:off x="487034" y="127015"/>
            <a:ext cx="1814178" cy="156367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4620" y="365125"/>
            <a:ext cx="8679180" cy="1325563"/>
          </a:xfrm>
        </p:spPr>
        <p:txBody>
          <a:bodyPr/>
          <a:lstStyle/>
          <a:p>
            <a:r>
              <a:rPr lang="ru-RU" b="1" dirty="0">
                <a:solidFill>
                  <a:srgbClr val="FF0000"/>
                </a:solidFill>
              </a:rPr>
              <a:t>Состав заявки на участие в закупке</a:t>
            </a:r>
            <a:endParaRPr lang="ru-RU" dirty="0"/>
          </a:p>
        </p:txBody>
      </p:sp>
      <p:graphicFrame>
        <p:nvGraphicFramePr>
          <p:cNvPr id="4" name="Объект 3"/>
          <p:cNvGraphicFramePr>
            <a:graphicFrameLocks xmlns:a="http://schemas.openxmlformats.org/drawingml/2006/main" noGrp="1"/>
          </p:cNvGraphicFramePr>
          <p:nvPr>
            <p:ph idx="1"/>
          </p:nvPr>
        </p:nvGraphicFramePr>
        <p:xfrm>
          <a:off x="838200" y="1825625"/>
          <a:ext cx="10515600" cy="165100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ru-RU" dirty="0" smtClean="0"/>
                        <a:t>Вид закупки</a:t>
                      </a:r>
                      <a:endParaRPr lang="ru-RU" dirty="0"/>
                    </a:p>
                  </a:txBody>
                  <a:tcPr/>
                </a:tc>
                <a:tc>
                  <a:txBody>
                    <a:bodyPr/>
                    <a:lstStyle/>
                    <a:p>
                      <a:r>
                        <a:rPr lang="ru-RU" dirty="0" smtClean="0"/>
                        <a:t>Состав заявки</a:t>
                      </a:r>
                      <a:endParaRPr lang="ru-RU" dirty="0"/>
                    </a:p>
                  </a:txBody>
                  <a:tcPr/>
                </a:tc>
              </a:tr>
              <a:tr h="370840">
                <a:tc>
                  <a:txBody>
                    <a:bodyPr/>
                    <a:lstStyle/>
                    <a:p>
                      <a:r>
                        <a:rPr lang="ru-RU" dirty="0" smtClean="0"/>
                        <a:t>Запрос котировок</a:t>
                      </a:r>
                      <a:endParaRPr lang="ru-RU" dirty="0"/>
                    </a:p>
                  </a:txBody>
                  <a:tcPr/>
                </a:tc>
                <a:tc>
                  <a:txBody>
                    <a:bodyPr/>
                    <a:lstStyle/>
                    <a:p>
                      <a:r>
                        <a:rPr lang="ru-RU" dirty="0" smtClean="0"/>
                        <a:t>Единая заявка,</a:t>
                      </a:r>
                      <a:r>
                        <a:rPr lang="ru-RU" baseline="0" dirty="0" smtClean="0"/>
                        <a:t> содержащая документы </a:t>
                      </a:r>
                      <a:r>
                        <a:rPr lang="ru-RU" sz="1800" b="0" i="0" u="none" strike="noStrike" kern="1200" dirty="0" smtClean="0">
                          <a:solidFill>
                            <a:schemeClr val="dk1"/>
                          </a:solidFill>
                          <a:effectLst/>
                          <a:latin typeface="+mn-lt"/>
                          <a:ea typeface="+mn-ea"/>
                          <a:cs typeface="+mn-cs"/>
                          <a:hlinkClick r:id="rId2"/>
                        </a:rPr>
                        <a:t>пунктами 1 - 9</a:t>
                      </a:r>
                      <a:r>
                        <a:rPr lang="ru-RU" sz="1800" b="0" i="0" kern="1200" dirty="0" smtClean="0">
                          <a:solidFill>
                            <a:schemeClr val="dk1"/>
                          </a:solidFill>
                          <a:effectLst/>
                          <a:latin typeface="+mn-lt"/>
                          <a:ea typeface="+mn-ea"/>
                          <a:cs typeface="+mn-cs"/>
                        </a:rPr>
                        <a:t>, </a:t>
                      </a:r>
                      <a:r>
                        <a:rPr lang="ru-RU" sz="1800" b="0" i="0" u="none" strike="noStrike" kern="1200" dirty="0" smtClean="0">
                          <a:solidFill>
                            <a:schemeClr val="dk1"/>
                          </a:solidFill>
                          <a:effectLst/>
                          <a:latin typeface="+mn-lt"/>
                          <a:ea typeface="+mn-ea"/>
                          <a:cs typeface="+mn-cs"/>
                          <a:hlinkClick r:id="rId3"/>
                        </a:rPr>
                        <a:t>11</a:t>
                      </a:r>
                      <a:r>
                        <a:rPr lang="ru-RU" sz="1800" b="0" i="0" kern="1200" dirty="0" smtClean="0">
                          <a:solidFill>
                            <a:schemeClr val="dk1"/>
                          </a:solidFill>
                          <a:effectLst/>
                          <a:latin typeface="+mn-lt"/>
                          <a:ea typeface="+mn-ea"/>
                          <a:cs typeface="+mn-cs"/>
                        </a:rPr>
                        <a:t> и </a:t>
                      </a:r>
                      <a:r>
                        <a:rPr lang="ru-RU" sz="1800" b="0" i="0" u="none" strike="noStrike" kern="1200" dirty="0" smtClean="0">
                          <a:solidFill>
                            <a:schemeClr val="dk1"/>
                          </a:solidFill>
                          <a:effectLst/>
                          <a:latin typeface="+mn-lt"/>
                          <a:ea typeface="+mn-ea"/>
                          <a:cs typeface="+mn-cs"/>
                          <a:hlinkClick r:id="rId4"/>
                        </a:rPr>
                        <a:t>12 части 19.1</a:t>
                      </a:r>
                      <a:r>
                        <a:rPr lang="ru-RU" sz="1800" b="0" i="0" kern="1200" dirty="0" smtClean="0">
                          <a:solidFill>
                            <a:schemeClr val="dk1"/>
                          </a:solidFill>
                          <a:effectLst/>
                          <a:latin typeface="+mn-lt"/>
                          <a:ea typeface="+mn-ea"/>
                          <a:cs typeface="+mn-cs"/>
                        </a:rPr>
                        <a:t>, а также частью 19.2 ст.3.4</a:t>
                      </a:r>
                      <a:endParaRPr lang="ru-RU" dirty="0"/>
                    </a:p>
                  </a:txBody>
                  <a:tcPr/>
                </a:tc>
              </a:tr>
              <a:tr h="370840">
                <a:tc>
                  <a:txBody>
                    <a:bodyPr/>
                    <a:lstStyle/>
                    <a:p>
                      <a:r>
                        <a:rPr lang="ru-RU" dirty="0" smtClean="0"/>
                        <a:t>Закупка у единственного</a:t>
                      </a:r>
                      <a:r>
                        <a:rPr lang="ru-RU" baseline="0" dirty="0" smtClean="0"/>
                        <a:t> поставщика в электронной форме</a:t>
                      </a:r>
                      <a:endParaRPr lang="ru-RU" dirty="0"/>
                    </a:p>
                  </a:txBody>
                  <a:tcPr/>
                </a:tc>
                <a:tc>
                  <a:txBody>
                    <a:bodyPr/>
                    <a:lstStyle/>
                    <a:p>
                      <a:r>
                        <a:rPr lang="ru-RU" dirty="0" smtClean="0"/>
                        <a:t>Документы,</a:t>
                      </a:r>
                      <a:r>
                        <a:rPr lang="ru-RU" baseline="0" dirty="0" smtClean="0"/>
                        <a:t> предусмотренные положением о закупке</a:t>
                      </a:r>
                      <a:endParaRPr lang="ru-RU" dirty="0"/>
                    </a:p>
                  </a:txBody>
                  <a:tcPr/>
                </a:tc>
              </a:tr>
            </a:tbl>
          </a:graphicData>
        </a:graphic>
      </p:graphicFrame>
      <p:pic>
        <p:nvPicPr>
          <p:cNvPr id="5" name="Рисунок 4"/>
          <p:cNvPicPr>
            <a:picLocks noChangeAspect="1"/>
          </p:cNvPicPr>
          <p:nvPr/>
        </p:nvPicPr>
        <p:blipFill>
          <a:blip r:embed="rId5"/>
          <a:stretch/>
        </p:blipFill>
        <p:spPr>
          <a:xfrm>
            <a:off x="765810" y="4179129"/>
            <a:ext cx="10206990" cy="771519"/>
          </a:xfrm>
          <a:prstGeom prst="rect">
            <a:avLst/>
          </a:prstGeom>
        </p:spPr>
      </p:pic>
      <p:pic>
        <p:nvPicPr>
          <p:cNvPr id="6" name="Рисунок 5"/>
          <p:cNvPicPr>
            <a:picLocks noChangeAspect="1"/>
          </p:cNvPicPr>
          <p:nvPr/>
        </p:nvPicPr>
        <p:blipFill>
          <a:blip r:embed="rId6"/>
          <a:stretch/>
        </p:blipFill>
        <p:spPr>
          <a:xfrm>
            <a:off x="10296956" y="5294327"/>
            <a:ext cx="1814178" cy="1563673"/>
          </a:xfrm>
          <a:prstGeom prst="rect">
            <a:avLst/>
          </a:prstGeom>
        </p:spPr>
      </p:pic>
      <p:grpSp>
        <p:nvGrpSpPr>
          <p:cNvPr id="7" name="Группа 6"/>
          <p:cNvGrpSpPr/>
          <p:nvPr/>
        </p:nvGrpSpPr>
        <p:grpSpPr>
          <a:xfrm>
            <a:off x="363635" y="5915126"/>
            <a:ext cx="2069219" cy="322074"/>
            <a:chOff x="1337344" y="1884064"/>
            <a:chExt cx="2069219" cy="322074"/>
          </a:xfrm>
        </p:grpSpPr>
        <p:sp>
          <p:nvSpPr>
            <p:cNvPr id="8" name="object 4"/>
            <p:cNvSpPr/>
            <p:nvPr/>
          </p:nvSpPr>
          <p:spPr>
            <a:xfrm>
              <a:off x="1751188" y="1969610"/>
              <a:ext cx="120315" cy="159023"/>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5"/>
            <p:cNvSpPr/>
            <p:nvPr/>
          </p:nvSpPr>
          <p:spPr>
            <a:xfrm>
              <a:off x="3122375" y="1969610"/>
              <a:ext cx="120315" cy="159023"/>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6"/>
            <p:cNvSpPr/>
            <p:nvPr/>
          </p:nvSpPr>
          <p:spPr>
            <a:xfrm>
              <a:off x="1923366" y="1964586"/>
              <a:ext cx="168020" cy="164056"/>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7"/>
            <p:cNvSpPr/>
            <p:nvPr/>
          </p:nvSpPr>
          <p:spPr>
            <a:xfrm>
              <a:off x="2902483" y="1965592"/>
              <a:ext cx="168030" cy="164056"/>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8"/>
            <p:cNvSpPr/>
            <p:nvPr/>
          </p:nvSpPr>
          <p:spPr>
            <a:xfrm>
              <a:off x="3294543" y="1969609"/>
              <a:ext cx="112020"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9"/>
            <p:cNvSpPr/>
            <p:nvPr/>
          </p:nvSpPr>
          <p:spPr>
            <a:xfrm>
              <a:off x="2141170" y="1967595"/>
              <a:ext cx="149360" cy="163049"/>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0"/>
            <p:cNvSpPr/>
            <p:nvPr/>
          </p:nvSpPr>
          <p:spPr>
            <a:xfrm>
              <a:off x="2727192" y="1969608"/>
              <a:ext cx="142098" cy="160030"/>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1"/>
            <p:cNvSpPr/>
            <p:nvPr/>
          </p:nvSpPr>
          <p:spPr>
            <a:xfrm>
              <a:off x="2522865" y="1970623"/>
              <a:ext cx="170099" cy="159023"/>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2"/>
            <p:cNvSpPr/>
            <p:nvPr/>
          </p:nvSpPr>
          <p:spPr>
            <a:xfrm>
              <a:off x="2341357" y="1966597"/>
              <a:ext cx="149360" cy="162043"/>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3"/>
            <p:cNvSpPr/>
            <p:nvPr/>
          </p:nvSpPr>
          <p:spPr>
            <a:xfrm>
              <a:off x="1337344" y="2061004"/>
              <a:ext cx="149651" cy="145134"/>
            </a:xfrm>
            <a:prstGeom prst="rect">
              <a:avLst/>
            </a:prstGeom>
            <a:blipFill>
              <a:blip r:embed="rId1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4"/>
            <p:cNvSpPr/>
            <p:nvPr/>
          </p:nvSpPr>
          <p:spPr>
            <a:xfrm>
              <a:off x="1518767" y="2061004"/>
              <a:ext cx="149651" cy="145134"/>
            </a:xfrm>
            <a:prstGeom prst="rect">
              <a:avLst/>
            </a:prstGeom>
            <a:blipFill>
              <a:blip r:embed="rId1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6060" y="365125"/>
            <a:ext cx="8587740" cy="1325563"/>
          </a:xfrm>
        </p:spPr>
        <p:txBody>
          <a:bodyPr/>
          <a:lstStyle/>
          <a:p>
            <a:r>
              <a:rPr lang="ru-RU" b="1" dirty="0" smtClean="0">
                <a:solidFill>
                  <a:srgbClr val="FF0000"/>
                </a:solidFill>
              </a:rPr>
              <a:t>Закупка у единственного поставщика в электронной форме</a:t>
            </a:r>
            <a:endParaRPr lang="ru-RU" b="1" dirty="0">
              <a:solidFill>
                <a:srgbClr val="FF0000"/>
              </a:solidFill>
            </a:endParaRPr>
          </a:p>
        </p:txBody>
      </p:sp>
      <p:sp>
        <p:nvSpPr>
          <p:cNvPr id="3" name="Объект 2"/>
          <p:cNvSpPr>
            <a:spLocks noGrp="1"/>
          </p:cNvSpPr>
          <p:nvPr>
            <p:ph idx="1"/>
          </p:nvPr>
        </p:nvSpPr>
        <p:spPr/>
        <p:txBody>
          <a:bodyPr/>
          <a:lstStyle/>
          <a:p>
            <a:r>
              <a:rPr lang="ru-RU" dirty="0"/>
              <a:t>а) осуществление закупки в электронной форме на электронной площадке, предусмотренной </a:t>
            </a:r>
            <a:r>
              <a:rPr lang="ru-RU" dirty="0">
                <a:hlinkClick r:id="rId2"/>
              </a:rPr>
              <a:t>частью 10 статьи 3</a:t>
            </a:r>
            <a:r>
              <a:rPr lang="ru-RU" baseline="30000" dirty="0">
                <a:hlinkClick r:id="rId2"/>
              </a:rPr>
              <a:t> 4</a:t>
            </a:r>
            <a:r>
              <a:rPr lang="ru-RU" dirty="0"/>
              <a:t> Федерального закона;</a:t>
            </a:r>
          </a:p>
          <a:p>
            <a:r>
              <a:rPr lang="ru-RU" dirty="0"/>
              <a:t>б) цена договора, заключенного с применением такого способа закупки, не должна превышать 20 млн. рублей;</a:t>
            </a:r>
          </a:p>
          <a:p>
            <a:r>
              <a:rPr lang="ru-RU" dirty="0"/>
              <a:t>в) размещение участником закупки из числа субъектов малого и среднего предпринимательства на электронной площадке </a:t>
            </a:r>
            <a:r>
              <a:rPr lang="ru-RU" b="1" dirty="0">
                <a:solidFill>
                  <a:srgbClr val="FF0000"/>
                </a:solidFill>
              </a:rPr>
              <a:t>предварительного предложения о поставке товара, выполнении работы, оказании услуги;</a:t>
            </a:r>
          </a:p>
          <a:p>
            <a:pPr marL="0" indent="0">
              <a:buNone/>
            </a:pPr>
            <a:endParaRPr lang="ru-RU" dirty="0"/>
          </a:p>
        </p:txBody>
      </p:sp>
      <p:pic>
        <p:nvPicPr>
          <p:cNvPr id="4" name="Рисунок 3"/>
          <p:cNvPicPr>
            <a:picLocks noChangeAspect="1"/>
          </p:cNvPicPr>
          <p:nvPr/>
        </p:nvPicPr>
        <p:blipFill>
          <a:blip r:embed="rId3"/>
          <a:stretch/>
        </p:blipFill>
        <p:spPr>
          <a:xfrm>
            <a:off x="10296956" y="5294327"/>
            <a:ext cx="1814178" cy="1563673"/>
          </a:xfrm>
          <a:prstGeom prst="rect">
            <a:avLst/>
          </a:prstGeom>
        </p:spPr>
      </p:pic>
      <p:grpSp>
        <p:nvGrpSpPr>
          <p:cNvPr id="5" name="Группа 4"/>
          <p:cNvGrpSpPr/>
          <p:nvPr/>
        </p:nvGrpSpPr>
        <p:grpSpPr>
          <a:xfrm>
            <a:off x="492843" y="5989826"/>
            <a:ext cx="2069219" cy="322074"/>
            <a:chOff x="1337344" y="1884064"/>
            <a:chExt cx="2069219" cy="322074"/>
          </a:xfrm>
        </p:grpSpPr>
        <p:sp>
          <p:nvSpPr>
            <p:cNvPr id="6"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a:t>г) размещение заказчиком на электронной площадке информации о закупаемом товаре, работе, услуге, требований к таким товару, работе, услуге, участнику закупки из числа субъектов малого и среднего предпринимательства</a:t>
            </a:r>
            <a:r>
              <a:rPr lang="ru-RU" dirty="0" smtClean="0"/>
              <a:t>;</a:t>
            </a:r>
          </a:p>
          <a:p>
            <a:r>
              <a:rPr lang="ru-RU" b="1" dirty="0" smtClean="0">
                <a:solidFill>
                  <a:srgbClr val="FF0000"/>
                </a:solidFill>
              </a:rPr>
              <a:t>Извещение; </a:t>
            </a:r>
          </a:p>
          <a:p>
            <a:r>
              <a:rPr lang="ru-RU" b="1" dirty="0" smtClean="0">
                <a:solidFill>
                  <a:srgbClr val="FF0000"/>
                </a:solidFill>
              </a:rPr>
              <a:t>Техническое задание; </a:t>
            </a:r>
          </a:p>
          <a:p>
            <a:r>
              <a:rPr lang="ru-RU" b="1" dirty="0" smtClean="0">
                <a:solidFill>
                  <a:srgbClr val="FF0000"/>
                </a:solidFill>
              </a:rPr>
              <a:t>Проект договора</a:t>
            </a:r>
          </a:p>
          <a:p>
            <a:r>
              <a:rPr lang="ru-RU" b="1" dirty="0" smtClean="0">
                <a:solidFill>
                  <a:srgbClr val="FF0000"/>
                </a:solidFill>
              </a:rPr>
              <a:t>НМЦД</a:t>
            </a:r>
            <a:endParaRPr lang="ru-RU" b="1" dirty="0">
              <a:solidFill>
                <a:srgbClr val="FF0000"/>
              </a:solidFill>
            </a:endParaRPr>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333816" y="6034370"/>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8920" y="365125"/>
            <a:ext cx="8564880" cy="1325563"/>
          </a:xfrm>
        </p:spPr>
        <p:txBody>
          <a:bodyPr/>
          <a:lstStyle/>
          <a:p>
            <a:r>
              <a:rPr lang="ru-RU" b="1" dirty="0" smtClean="0">
                <a:solidFill>
                  <a:srgbClr val="FF0000"/>
                </a:solidFill>
              </a:rPr>
              <a:t>Содержание извещения о закупке у СМСП</a:t>
            </a:r>
            <a:endParaRPr lang="ru-RU" b="1" dirty="0">
              <a:solidFill>
                <a:srgbClr val="FF0000"/>
              </a:solidFill>
            </a:endParaRPr>
          </a:p>
        </p:txBody>
      </p:sp>
      <p:pic>
        <p:nvPicPr>
          <p:cNvPr id="4" name="Объект 3"/>
          <p:cNvPicPr>
            <a:picLocks noChangeAspect="1" noGrp="1"/>
          </p:cNvPicPr>
          <p:nvPr>
            <p:ph idx="1"/>
          </p:nvPr>
        </p:nvPicPr>
        <p:blipFill>
          <a:blip r:embed="rId2"/>
          <a:stretch/>
        </p:blipFill>
        <p:spPr>
          <a:xfrm>
            <a:off x="238539" y="1690688"/>
            <a:ext cx="7610475" cy="2514600"/>
          </a:xfrm>
          <a:prstGeom prst="rect">
            <a:avLst/>
          </a:prstGeom>
        </p:spPr>
      </p:pic>
      <p:pic>
        <p:nvPicPr>
          <p:cNvPr id="5" name="Рисунок 4"/>
          <p:cNvPicPr>
            <a:picLocks noChangeAspect="1"/>
          </p:cNvPicPr>
          <p:nvPr/>
        </p:nvPicPr>
        <p:blipFill>
          <a:blip r:embed="rId3"/>
          <a:stretch/>
        </p:blipFill>
        <p:spPr>
          <a:xfrm>
            <a:off x="5737859" y="3624224"/>
            <a:ext cx="6619875" cy="3467138"/>
          </a:xfrm>
          <a:prstGeom prst="rect">
            <a:avLst/>
          </a:prstGeom>
        </p:spPr>
      </p:pic>
      <p:pic>
        <p:nvPicPr>
          <p:cNvPr id="6" name="Рисунок 5"/>
          <p:cNvPicPr>
            <a:picLocks noChangeAspect="1"/>
          </p:cNvPicPr>
          <p:nvPr/>
        </p:nvPicPr>
        <p:blipFill>
          <a:blip r:embed="rId4"/>
          <a:stretch/>
        </p:blipFill>
        <p:spPr>
          <a:xfrm>
            <a:off x="0" y="5527689"/>
            <a:ext cx="1814178" cy="1563673"/>
          </a:xfrm>
          <a:prstGeom prst="rect">
            <a:avLst/>
          </a:prstGeom>
        </p:spPr>
      </p:pic>
      <p:grpSp>
        <p:nvGrpSpPr>
          <p:cNvPr id="7" name="Группа 6"/>
          <p:cNvGrpSpPr/>
          <p:nvPr/>
        </p:nvGrpSpPr>
        <p:grpSpPr>
          <a:xfrm>
            <a:off x="373573" y="365125"/>
            <a:ext cx="2069219" cy="322074"/>
            <a:chOff x="1337344" y="1884064"/>
            <a:chExt cx="2069219" cy="322074"/>
          </a:xfrm>
        </p:grpSpPr>
        <p:sp>
          <p:nvSpPr>
            <p:cNvPr id="8" name="object 4"/>
            <p:cNvSpPr/>
            <p:nvPr/>
          </p:nvSpPr>
          <p:spPr>
            <a:xfrm>
              <a:off x="1751188"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5"/>
            <p:cNvSpPr/>
            <p:nvPr/>
          </p:nvSpPr>
          <p:spPr>
            <a:xfrm>
              <a:off x="3122375" y="1969610"/>
              <a:ext cx="120315" cy="159023"/>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6"/>
            <p:cNvSpPr/>
            <p:nvPr/>
          </p:nvSpPr>
          <p:spPr>
            <a:xfrm>
              <a:off x="1923366" y="1964586"/>
              <a:ext cx="16802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7"/>
            <p:cNvSpPr/>
            <p:nvPr/>
          </p:nvSpPr>
          <p:spPr>
            <a:xfrm>
              <a:off x="2902483" y="1965592"/>
              <a:ext cx="168030" cy="164056"/>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8"/>
            <p:cNvSpPr/>
            <p:nvPr/>
          </p:nvSpPr>
          <p:spPr>
            <a:xfrm>
              <a:off x="3294543" y="1969609"/>
              <a:ext cx="112020"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9"/>
            <p:cNvSpPr/>
            <p:nvPr/>
          </p:nvSpPr>
          <p:spPr>
            <a:xfrm>
              <a:off x="2141170" y="1967595"/>
              <a:ext cx="149360" cy="163049"/>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0"/>
            <p:cNvSpPr/>
            <p:nvPr/>
          </p:nvSpPr>
          <p:spPr>
            <a:xfrm>
              <a:off x="2727192" y="1969608"/>
              <a:ext cx="142098" cy="160030"/>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1"/>
            <p:cNvSpPr/>
            <p:nvPr/>
          </p:nvSpPr>
          <p:spPr>
            <a:xfrm>
              <a:off x="2522865" y="1970623"/>
              <a:ext cx="170099" cy="15902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2"/>
            <p:cNvSpPr/>
            <p:nvPr/>
          </p:nvSpPr>
          <p:spPr>
            <a:xfrm>
              <a:off x="2341357" y="1966597"/>
              <a:ext cx="149360" cy="162043"/>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3"/>
            <p:cNvSpPr/>
            <p:nvPr/>
          </p:nvSpPr>
          <p:spPr>
            <a:xfrm>
              <a:off x="1337344"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4"/>
            <p:cNvSpPr/>
            <p:nvPr/>
          </p:nvSpPr>
          <p:spPr>
            <a:xfrm>
              <a:off x="1518767" y="2061004"/>
              <a:ext cx="149651" cy="145134"/>
            </a:xfrm>
            <a:prstGeom prst="rect">
              <a:avLst/>
            </a:prstGeom>
            <a:blipFill>
              <a:blip r:embed="rId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9"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a:t>д) определение оператором электронной площадки </a:t>
            </a:r>
            <a:r>
              <a:rPr lang="ru-RU" b="1" dirty="0">
                <a:solidFill>
                  <a:srgbClr val="FF0000"/>
                </a:solidFill>
              </a:rPr>
              <a:t>из состава предварительных предложений</a:t>
            </a:r>
            <a:r>
              <a:rPr lang="ru-RU" dirty="0"/>
              <a:t>, предусмотренных подпунктом "в" настоящего пункта, соответствующих требованиям заказчика, предусмотренным подпунктом "г" настоящего пункта, предложений о поставке товара, выполнении работы, оказании услуги участников закупки из числа субъектов малого и среднего предпринимательства;</a:t>
            </a:r>
          </a:p>
          <a:p>
            <a:endParaRPr lang="ru-RU" dirty="0"/>
          </a:p>
          <a:p>
            <a:r>
              <a:rPr lang="ru-RU" dirty="0"/>
              <a:t>е) определение согласно критериям оценки, утвержденным в положении о закупке, заказчиком участника (участников) закупки из числа субъектов малого и среднего предпринимательства, с которым (которыми) заключается договор (договоры), из участников закупки, определенных оператором электронной площадки в соответствии с подпунктом "д" настоящего пункта;</a:t>
            </a:r>
          </a:p>
          <a:p>
            <a:endParaRPr lang="ru-RU" dirty="0"/>
          </a:p>
          <a:p>
            <a:r>
              <a:rPr lang="ru-RU" dirty="0"/>
              <a:t>ж) заключение с использованием электронной площадки договора (договоров) с участником (участниками) закупки из числа субъектов малого и среднего предпринимательства, определенным (определенными) заказчиком в соответствии с подпунктом "е" настоящего пункта, на условиях, определенных в соответствии с требованиями, предусмотренными подпунктом "г" настоящего пункта, а также предложением соответствующего участника закупки о поставке товара, выполнении работы, оказании услуги.</a:t>
            </a:r>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492843" y="6034370"/>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4630" y="365125"/>
            <a:ext cx="8599170" cy="1325563"/>
          </a:xfrm>
        </p:spPr>
        <p:txBody>
          <a:bodyPr>
            <a:normAutofit/>
          </a:bodyPr>
          <a:lstStyle/>
          <a:p>
            <a:r>
              <a:rPr lang="ru-RU" b="1" dirty="0" smtClean="0">
                <a:solidFill>
                  <a:srgbClr val="FF0000"/>
                </a:solidFill>
              </a:rPr>
              <a:t>Условия проведения закупки у единственного поставщика</a:t>
            </a:r>
            <a:endParaRPr lang="ru-RU" b="1" dirty="0">
              <a:solidFill>
                <a:srgbClr val="FF0000"/>
              </a:solidFill>
            </a:endParaRPr>
          </a:p>
        </p:txBody>
      </p:sp>
      <p:sp>
        <p:nvSpPr>
          <p:cNvPr id="3" name="Объект 2"/>
          <p:cNvSpPr>
            <a:spLocks noGrp="1"/>
          </p:cNvSpPr>
          <p:nvPr>
            <p:ph idx="1"/>
          </p:nvPr>
        </p:nvSpPr>
        <p:spPr/>
        <p:txBody>
          <a:bodyPr/>
          <a:lstStyle/>
          <a:p>
            <a:pPr marL="0" indent="0">
              <a:buNone/>
            </a:pPr>
            <a:r>
              <a:rPr lang="ru-RU" dirty="0" smtClean="0"/>
              <a:t>Срок публикации – за 1 рабочий день до даты окончания подачи заявок</a:t>
            </a:r>
          </a:p>
          <a:p>
            <a:pPr marL="0" indent="0">
              <a:buNone/>
            </a:pPr>
            <a:endParaRPr lang="ru-RU" dirty="0"/>
          </a:p>
          <a:p>
            <a:pPr marL="0" indent="0">
              <a:buNone/>
            </a:pPr>
            <a:r>
              <a:rPr lang="ru-RU" dirty="0" smtClean="0"/>
              <a:t>Срок заключения договора – не позднее 20 </a:t>
            </a:r>
            <a:r>
              <a:rPr lang="ru-RU" dirty="0" err="1" smtClean="0"/>
              <a:t>к.д</a:t>
            </a:r>
            <a:r>
              <a:rPr lang="ru-RU" dirty="0" smtClean="0"/>
              <a:t>. с момента протокола</a:t>
            </a:r>
          </a:p>
          <a:p>
            <a:pPr marL="0" indent="0">
              <a:buNone/>
            </a:pPr>
            <a:endParaRPr lang="ru-RU" dirty="0"/>
          </a:p>
          <a:p>
            <a:pPr marL="0" indent="0">
              <a:buNone/>
            </a:pPr>
            <a:r>
              <a:rPr lang="ru-RU" dirty="0" smtClean="0"/>
              <a:t>Определение победителя на основании протокола</a:t>
            </a:r>
          </a:p>
          <a:p>
            <a:pPr marL="0" indent="0">
              <a:buNone/>
            </a:pPr>
            <a:endParaRPr lang="ru-RU" dirty="0"/>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403391" y="6015926"/>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3220" y="365125"/>
            <a:ext cx="8450580" cy="1325563"/>
          </a:xfrm>
        </p:spPr>
        <p:txBody>
          <a:bodyPr/>
          <a:lstStyle/>
          <a:p>
            <a:r>
              <a:rPr lang="ru-RU" b="1" dirty="0" smtClean="0">
                <a:solidFill>
                  <a:srgbClr val="FF0000"/>
                </a:solidFill>
              </a:rPr>
              <a:t>Электронная форма договора</a:t>
            </a:r>
            <a:endParaRPr lang="ru-RU" b="1" dirty="0">
              <a:solidFill>
                <a:srgbClr val="FF0000"/>
              </a:solidFill>
            </a:endParaRPr>
          </a:p>
        </p:txBody>
      </p:sp>
      <p:pic>
        <p:nvPicPr>
          <p:cNvPr id="4" name="Объект 3"/>
          <p:cNvPicPr>
            <a:picLocks noChangeAspect="1" noGrp="1"/>
          </p:cNvPicPr>
          <p:nvPr>
            <p:ph idx="1"/>
          </p:nvPr>
        </p:nvPicPr>
        <p:blipFill>
          <a:blip r:embed="rId2"/>
          <a:stretch/>
        </p:blipFill>
        <p:spPr>
          <a:xfrm>
            <a:off x="828604" y="2664199"/>
            <a:ext cx="10705148" cy="1788954"/>
          </a:xfrm>
          <a:prstGeom prst="rect">
            <a:avLst/>
          </a:prstGeom>
        </p:spPr>
      </p:pic>
      <p:pic>
        <p:nvPicPr>
          <p:cNvPr id="5" name="Рисунок 4"/>
          <p:cNvPicPr>
            <a:picLocks noChangeAspect="1"/>
          </p:cNvPicPr>
          <p:nvPr/>
        </p:nvPicPr>
        <p:blipFill>
          <a:blip r:embed="rId3"/>
          <a:stretch/>
        </p:blipFill>
        <p:spPr>
          <a:xfrm>
            <a:off x="10296956" y="5294327"/>
            <a:ext cx="1814178" cy="1563673"/>
          </a:xfrm>
          <a:prstGeom prst="rect">
            <a:avLst/>
          </a:prstGeom>
        </p:spPr>
      </p:pic>
      <p:grpSp>
        <p:nvGrpSpPr>
          <p:cNvPr id="6" name="Группа 5"/>
          <p:cNvGrpSpPr/>
          <p:nvPr/>
        </p:nvGrpSpPr>
        <p:grpSpPr>
          <a:xfrm>
            <a:off x="572356" y="5915126"/>
            <a:ext cx="2069219" cy="322074"/>
            <a:chOff x="1337344" y="1884064"/>
            <a:chExt cx="2069219" cy="322074"/>
          </a:xfrm>
        </p:grpSpPr>
        <p:sp>
          <p:nvSpPr>
            <p:cNvPr id="7"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6090" y="365125"/>
            <a:ext cx="8347710" cy="1325563"/>
          </a:xfrm>
        </p:spPr>
        <p:txBody>
          <a:bodyPr/>
          <a:lstStyle/>
          <a:p>
            <a:r>
              <a:rPr lang="ru-RU" b="1" dirty="0" smtClean="0">
                <a:solidFill>
                  <a:srgbClr val="FF0000"/>
                </a:solidFill>
              </a:rPr>
              <a:t>Срок оплаты</a:t>
            </a:r>
            <a:endParaRPr lang="ru-RU" b="1" dirty="0">
              <a:solidFill>
                <a:srgbClr val="FF0000"/>
              </a:solidFill>
            </a:endParaRPr>
          </a:p>
        </p:txBody>
      </p:sp>
      <p:pic>
        <p:nvPicPr>
          <p:cNvPr id="4" name="Объект 3"/>
          <p:cNvPicPr>
            <a:picLocks noChangeAspect="1" noGrp="1"/>
          </p:cNvPicPr>
          <p:nvPr>
            <p:ph idx="1"/>
          </p:nvPr>
        </p:nvPicPr>
        <p:blipFill>
          <a:blip r:embed="rId2"/>
          <a:stretch/>
        </p:blipFill>
        <p:spPr>
          <a:xfrm>
            <a:off x="533399" y="2706846"/>
            <a:ext cx="10706855" cy="1522254"/>
          </a:xfrm>
          <a:prstGeom prst="rect">
            <a:avLst/>
          </a:prstGeom>
        </p:spPr>
      </p:pic>
      <p:pic>
        <p:nvPicPr>
          <p:cNvPr id="5" name="Рисунок 4"/>
          <p:cNvPicPr>
            <a:picLocks noChangeAspect="1"/>
          </p:cNvPicPr>
          <p:nvPr/>
        </p:nvPicPr>
        <p:blipFill>
          <a:blip r:embed="rId3"/>
          <a:stretch/>
        </p:blipFill>
        <p:spPr>
          <a:xfrm>
            <a:off x="10296956" y="5294327"/>
            <a:ext cx="1814178" cy="1563673"/>
          </a:xfrm>
          <a:prstGeom prst="rect">
            <a:avLst/>
          </a:prstGeom>
        </p:spPr>
      </p:pic>
      <p:grpSp>
        <p:nvGrpSpPr>
          <p:cNvPr id="6" name="Группа 5"/>
          <p:cNvGrpSpPr/>
          <p:nvPr/>
        </p:nvGrpSpPr>
        <p:grpSpPr>
          <a:xfrm>
            <a:off x="423269" y="6076163"/>
            <a:ext cx="2069219" cy="322074"/>
            <a:chOff x="1337344" y="1884064"/>
            <a:chExt cx="2069219" cy="322074"/>
          </a:xfrm>
        </p:grpSpPr>
        <p:sp>
          <p:nvSpPr>
            <p:cNvPr id="7" name="object 4"/>
            <p:cNvSpPr/>
            <p:nvPr/>
          </p:nvSpPr>
          <p:spPr>
            <a:xfrm>
              <a:off x="1751188"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5"/>
            <p:cNvSpPr/>
            <p:nvPr/>
          </p:nvSpPr>
          <p:spPr>
            <a:xfrm>
              <a:off x="3122375" y="1969610"/>
              <a:ext cx="120315" cy="159023"/>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6"/>
            <p:cNvSpPr/>
            <p:nvPr/>
          </p:nvSpPr>
          <p:spPr>
            <a:xfrm>
              <a:off x="1923366" y="1964586"/>
              <a:ext cx="16802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7"/>
            <p:cNvSpPr/>
            <p:nvPr/>
          </p:nvSpPr>
          <p:spPr>
            <a:xfrm>
              <a:off x="2902483" y="1965592"/>
              <a:ext cx="168030" cy="164056"/>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8"/>
            <p:cNvSpPr/>
            <p:nvPr/>
          </p:nvSpPr>
          <p:spPr>
            <a:xfrm>
              <a:off x="3294543" y="1969609"/>
              <a:ext cx="112020" cy="160030"/>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9"/>
            <p:cNvSpPr/>
            <p:nvPr/>
          </p:nvSpPr>
          <p:spPr>
            <a:xfrm>
              <a:off x="2141170" y="1967595"/>
              <a:ext cx="149360" cy="163049"/>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0"/>
            <p:cNvSpPr/>
            <p:nvPr/>
          </p:nvSpPr>
          <p:spPr>
            <a:xfrm>
              <a:off x="2727192" y="1969608"/>
              <a:ext cx="142098" cy="160030"/>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1"/>
            <p:cNvSpPr/>
            <p:nvPr/>
          </p:nvSpPr>
          <p:spPr>
            <a:xfrm>
              <a:off x="2522865" y="1970623"/>
              <a:ext cx="170099" cy="15902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2"/>
            <p:cNvSpPr/>
            <p:nvPr/>
          </p:nvSpPr>
          <p:spPr>
            <a:xfrm>
              <a:off x="2341357" y="1966597"/>
              <a:ext cx="149360" cy="162043"/>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3"/>
            <p:cNvSpPr/>
            <p:nvPr/>
          </p:nvSpPr>
          <p:spPr>
            <a:xfrm>
              <a:off x="1337344"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4"/>
            <p:cNvSpPr/>
            <p:nvPr/>
          </p:nvSpPr>
          <p:spPr>
            <a:xfrm>
              <a:off x="1518767" y="2061004"/>
              <a:ext cx="149651" cy="145134"/>
            </a:xfrm>
            <a:prstGeom prst="rect">
              <a:avLst/>
            </a:prstGeom>
            <a:blipFill>
              <a:blip r:embed="rId1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8"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заказчик принимает решение об отказе в допуске к участию в закупке участника закупки или об отказе от заключения договора с участником закупки в случае отсутствия информации об участнике закупки</a:t>
            </a:r>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224486" y="6356444"/>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800" b="1" dirty="0">
                <a:effectLst>
                  <a:outerShdw blurRad="38100" dist="38100" dir="2700000" algn="tl">
                    <a:srgbClr val="000000">
                      <a:alpha val="43137"/>
                    </a:srgbClr>
                  </a:outerShdw>
                </a:effectLst>
              </a:rPr>
              <a:t>Спасибо за внимание!</a:t>
            </a:r>
            <a:br>
              <a:rPr lang="ru-RU" sz="4800" b="1" dirty="0"/>
            </a:br>
            <a:r>
              <a:rPr lang="ru-RU" sz="4800" b="1" dirty="0">
                <a:effectLst>
                  <a:outerShdw blurRad="38100" dist="38100" dir="2700000" algn="tl">
                    <a:srgbClr val="000000">
                      <a:alpha val="43137"/>
                    </a:srgbClr>
                  </a:outerShdw>
                </a:effectLst>
              </a:rPr>
              <a:t>Мы в сети </a:t>
            </a:r>
          </a:p>
        </p:txBody>
      </p:sp>
      <p:pic>
        <p:nvPicPr>
          <p:cNvPr id="4" name="Объект 3"/>
          <p:cNvPicPr>
            <a:picLocks noChangeAspect="1" noGrp="1"/>
          </p:cNvPicPr>
          <p:nvPr>
            <p:ph idx="1"/>
          </p:nvPr>
        </p:nvPicPr>
        <p:blipFill>
          <a:blip r:embed="rId2"/>
          <a:stretch/>
        </p:blipFill>
        <p:spPr>
          <a:xfrm>
            <a:off x="9293343" y="2099363"/>
            <a:ext cx="2625487" cy="2625487"/>
          </a:xfrm>
        </p:spPr>
      </p:pic>
      <p:pic>
        <p:nvPicPr>
          <p:cNvPr id="5" name="Рисунок 4"/>
          <p:cNvPicPr>
            <a:picLocks noChangeAspect="1"/>
          </p:cNvPicPr>
          <p:nvPr/>
        </p:nvPicPr>
        <p:blipFill>
          <a:blip r:embed="rId3"/>
          <a:stretch/>
        </p:blipFill>
        <p:spPr>
          <a:xfrm>
            <a:off x="761928" y="2193128"/>
            <a:ext cx="2625488" cy="2625488"/>
          </a:xfrm>
          <a:prstGeom prst="rect">
            <a:avLst/>
          </a:prstGeom>
        </p:spPr>
      </p:pic>
      <p:pic>
        <p:nvPicPr>
          <p:cNvPr id="6" name="Рисунок 5"/>
          <p:cNvPicPr>
            <a:picLocks noChangeAspect="1"/>
          </p:cNvPicPr>
          <p:nvPr/>
        </p:nvPicPr>
        <p:blipFill>
          <a:blip r:embed="rId4"/>
          <a:stretch/>
        </p:blipFill>
        <p:spPr>
          <a:xfrm>
            <a:off x="10606087" y="5657850"/>
            <a:ext cx="1495425" cy="1200150"/>
          </a:xfrm>
          <a:prstGeom prst="rect">
            <a:avLst/>
          </a:prstGeom>
        </p:spPr>
      </p:pic>
      <p:sp>
        <p:nvSpPr>
          <p:cNvPr id="3" name="TextBox 2"/>
          <p:cNvSpPr txBox="1"/>
          <p:nvPr/>
        </p:nvSpPr>
        <p:spPr>
          <a:xfrm>
            <a:off x="274221" y="6257925"/>
            <a:ext cx="110795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ru-RU"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FillTx/>
                <a:latin typeface="Calibri" panose="020F0502020204030204"/>
                <a:ea typeface="+mn-ea"/>
                <a:cs typeface="+mn-cs"/>
              </a:rPr>
              <a:t> Пермь, </a:t>
            </a:r>
            <a:r>
              <a:rPr kumimoji="0" lang="ru-RU" sz="20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FillTx/>
                <a:latin typeface="Calibri" panose="020F0502020204030204"/>
                <a:ea typeface="+mn-ea"/>
                <a:cs typeface="+mn-cs"/>
              </a:rPr>
              <a:t>Елькина</a:t>
            </a:r>
            <a:r>
              <a:rPr kumimoji="0" lang="ru-RU"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FillTx/>
                <a:latin typeface="Calibri" panose="020F0502020204030204"/>
                <a:ea typeface="+mn-ea"/>
                <a:cs typeface="+mn-cs"/>
              </a:rPr>
              <a:t> 3, 4 этаж, </a:t>
            </a:r>
            <a:r>
              <a:rPr kumimoji="0" lang="ru-RU" sz="2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FillTx/>
                <a:latin typeface="Calibri" panose="020F0502020204030204"/>
                <a:ea typeface="+mn-ea"/>
                <a:cs typeface="+mn-cs"/>
              </a:rPr>
              <a:t>+7 (342) 281-72-44,</a:t>
            </a:r>
            <a:r>
              <a:rPr kumimoji="0" lang="ru-RU" sz="2000" b="0" i="0" u="none" strike="noStrike" kern="1200" cap="none" spc="0" normalizeH="0" noProof="0" dirty="0" smtClean="0">
                <a:ln>
                  <a:noFill/>
                </a:ln>
                <a:solidFill>
                  <a:prstClr val="black"/>
                </a:solidFill>
                <a:effectLst>
                  <a:outerShdw blurRad="38100" dist="38100" dir="2700000" algn="tl">
                    <a:srgbClr val="000000">
                      <a:alpha val="43137"/>
                    </a:srgbClr>
                  </a:outerShdw>
                </a:effectLst>
                <a:uFillTx/>
                <a:latin typeface="Calibri" panose="020F0502020204030204"/>
                <a:ea typeface="+mn-ea"/>
                <a:cs typeface="+mn-cs"/>
              </a:rPr>
              <a:t> </a:t>
            </a:r>
            <a:r>
              <a:rPr kumimoji="0" lang="en-US" sz="2000" b="0" i="0" u="none" strike="noStrike" kern="1200" cap="none" spc="0" normalizeH="0" noProof="0" dirty="0" smtClean="0">
                <a:ln>
                  <a:noFill/>
                </a:ln>
                <a:solidFill>
                  <a:prstClr val="black"/>
                </a:solidFill>
                <a:effectLst>
                  <a:outerShdw blurRad="38100" dist="38100" dir="2700000" algn="tl">
                    <a:srgbClr val="000000">
                      <a:alpha val="43137"/>
                    </a:srgbClr>
                  </a:outerShdw>
                </a:effectLst>
                <a:uFillTx/>
                <a:latin typeface="Calibri" panose="020F0502020204030204"/>
                <a:ea typeface="+mn-ea"/>
                <a:cs typeface="+mn-cs"/>
              </a:rPr>
              <a:t>info@</a:t>
            </a:r>
            <a:r>
              <a:rPr lang="ru-RU" sz="2000" dirty="0" err="1" smtClean="0">
                <a:solidFill>
                  <a:prstClr val="black"/>
                </a:solidFill>
                <a:effectLst>
                  <a:outerShdw blurRad="38100" dist="38100" dir="2700000" algn="tl">
                    <a:srgbClr val="000000">
                      <a:alpha val="43137"/>
                    </a:srgbClr>
                  </a:outerShdw>
                </a:effectLst>
                <a:latin typeface="Calibri" panose="020F0502020204030204"/>
              </a:rPr>
              <a:t>абв-закупки.рф</a:t>
            </a:r>
            <a:endParaRPr kumimoji="0" lang="ru-RU"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FillTx/>
              <a:latin typeface="Calibri" panose="020F0502020204030204"/>
              <a:ea typeface="+mn-ea"/>
              <a:cs typeface="+mn-cs"/>
            </a:endParaRPr>
          </a:p>
        </p:txBody>
      </p:sp>
      <p:sp>
        <p:nvSpPr>
          <p:cNvPr id="8" name="TextBox 7"/>
          <p:cNvSpPr txBox="1"/>
          <p:nvPr/>
        </p:nvSpPr>
        <p:spPr>
          <a:xfrm>
            <a:off x="10055294" y="4821380"/>
            <a:ext cx="1101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ru-RU" sz="1800" b="1" i="0" u="none" strike="noStrike" kern="1200" cap="none" spc="0" normalizeH="0" baseline="0" noProof="0" dirty="0">
                <a:ln>
                  <a:noFill/>
                </a:ln>
                <a:solidFill>
                  <a:srgbClr val="4472C4">
                    <a:lumMod val="75000"/>
                  </a:srgbClr>
                </a:solidFill>
                <a:effectLst/>
                <a:uFillTx/>
                <a:latin typeface="Calibri" panose="020F0502020204030204"/>
                <a:ea typeface="+mn-ea"/>
                <a:cs typeface="+mn-cs"/>
              </a:rPr>
              <a:t>Наш сайт</a:t>
            </a:r>
          </a:p>
        </p:txBody>
      </p:sp>
      <p:sp>
        <p:nvSpPr>
          <p:cNvPr id="9" name="TextBox 8"/>
          <p:cNvSpPr txBox="1"/>
          <p:nvPr/>
        </p:nvSpPr>
        <p:spPr>
          <a:xfrm>
            <a:off x="1555940" y="4853467"/>
            <a:ext cx="10374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ru-RU" sz="1800" b="1" i="0" u="none" strike="noStrike" kern="1200" cap="none" spc="0" normalizeH="0" baseline="0" noProof="0" dirty="0">
                <a:ln>
                  <a:noFill/>
                </a:ln>
                <a:solidFill>
                  <a:srgbClr val="4472C4">
                    <a:lumMod val="75000"/>
                  </a:srgbClr>
                </a:solidFill>
                <a:effectLst/>
                <a:uFillTx/>
                <a:latin typeface="Calibri" panose="020F0502020204030204"/>
                <a:ea typeface="+mn-ea"/>
                <a:cs typeface="+mn-cs"/>
              </a:rPr>
              <a:t>Мы в </a:t>
            </a:r>
            <a:r>
              <a:rPr kumimoji="0" lang="en-US" sz="1800" b="1" i="0" u="none" strike="noStrike" kern="1200" cap="none" spc="0" normalizeH="0" baseline="0" noProof="0" dirty="0">
                <a:ln>
                  <a:noFill/>
                </a:ln>
                <a:solidFill>
                  <a:srgbClr val="4472C4">
                    <a:lumMod val="75000"/>
                  </a:srgbClr>
                </a:solidFill>
                <a:effectLst/>
                <a:uFillTx/>
                <a:latin typeface="Calibri" panose="020F0502020204030204"/>
                <a:ea typeface="+mn-ea"/>
                <a:cs typeface="+mn-cs"/>
              </a:rPr>
              <a:t>V</a:t>
            </a:r>
            <a:r>
              <a:rPr kumimoji="0" lang="ru-RU" sz="1800" b="1" i="0" u="none" strike="noStrike" kern="1200" cap="none" spc="0" normalizeH="0" baseline="0" noProof="0" dirty="0">
                <a:ln>
                  <a:noFill/>
                </a:ln>
                <a:solidFill>
                  <a:srgbClr val="4472C4">
                    <a:lumMod val="75000"/>
                  </a:srgbClr>
                </a:solidFill>
                <a:effectLst/>
                <a:uFillTx/>
                <a:latin typeface="Calibri" panose="020F0502020204030204"/>
                <a:ea typeface="+mn-ea"/>
                <a:cs typeface="+mn-cs"/>
              </a:rPr>
              <a:t>К</a:t>
            </a:r>
          </a:p>
        </p:txBody>
      </p:sp>
      <p:sp>
        <p:nvSpPr>
          <p:cNvPr id="10" name="TextBox 9"/>
          <p:cNvSpPr txBox="1"/>
          <p:nvPr/>
        </p:nvSpPr>
        <p:spPr>
          <a:xfrm>
            <a:off x="5520763" y="4768271"/>
            <a:ext cx="16392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ru-RU" sz="1800" b="1" i="0" u="none" strike="noStrike" kern="1200" cap="none" spc="0" normalizeH="0" baseline="0" noProof="0" dirty="0">
                <a:ln>
                  <a:noFill/>
                </a:ln>
                <a:solidFill>
                  <a:srgbClr val="4472C4">
                    <a:lumMod val="75000"/>
                  </a:srgbClr>
                </a:solidFill>
                <a:effectLst/>
                <a:uFillTx/>
                <a:latin typeface="Calibri" panose="020F0502020204030204"/>
                <a:ea typeface="+mn-ea"/>
                <a:cs typeface="+mn-cs"/>
              </a:rPr>
              <a:t>Мы в </a:t>
            </a:r>
            <a:r>
              <a:rPr kumimoji="0" lang="en-US" sz="1800" b="1" i="0" u="none" strike="noStrike" kern="1200" cap="none" spc="0" normalizeH="0" baseline="0" noProof="0" dirty="0">
                <a:ln>
                  <a:noFill/>
                </a:ln>
                <a:solidFill>
                  <a:srgbClr val="4472C4">
                    <a:lumMod val="75000"/>
                  </a:srgbClr>
                </a:solidFill>
                <a:effectLst/>
                <a:uFillTx/>
                <a:latin typeface="Calibri" panose="020F0502020204030204"/>
                <a:ea typeface="+mn-ea"/>
                <a:cs typeface="+mn-cs"/>
              </a:rPr>
              <a:t>Telegram</a:t>
            </a:r>
            <a:endParaRPr kumimoji="0" lang="ru-RU" sz="1800" b="1" i="0" u="none" strike="noStrike" kern="1200" cap="none" spc="0" normalizeH="0" baseline="0" noProof="0" dirty="0">
              <a:ln>
                <a:noFill/>
              </a:ln>
              <a:solidFill>
                <a:srgbClr val="4472C4">
                  <a:lumMod val="75000"/>
                </a:srgbClr>
              </a:solidFill>
              <a:effectLst/>
              <a:uFillTx/>
              <a:latin typeface="Calibri" panose="020F0502020204030204"/>
              <a:ea typeface="+mn-ea"/>
              <a:cs typeface="+mn-cs"/>
            </a:endParaRPr>
          </a:p>
        </p:txBody>
      </p:sp>
      <p:pic>
        <p:nvPicPr>
          <p:cNvPr id="13" name="Рисунок 12"/>
          <p:cNvPicPr>
            <a:picLocks noChangeAspect="1"/>
          </p:cNvPicPr>
          <p:nvPr/>
        </p:nvPicPr>
        <p:blipFill>
          <a:blip r:embed="rId5"/>
          <a:stretch/>
        </p:blipFill>
        <p:spPr>
          <a:xfrm>
            <a:off x="5034320" y="2122941"/>
            <a:ext cx="2612118" cy="26121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Планирование закупок </a:t>
            </a:r>
            <a:br>
              <a:rPr lang="ru-RU" b="1" dirty="0" smtClean="0">
                <a:solidFill>
                  <a:srgbClr val="FF0000"/>
                </a:solidFill>
              </a:rPr>
            </a:br>
            <a:r>
              <a:rPr lang="ru-RU" b="1" dirty="0" smtClean="0">
                <a:solidFill>
                  <a:srgbClr val="FF0000"/>
                </a:solidFill>
              </a:rPr>
              <a:t>в 2025 году</a:t>
            </a:r>
            <a:endParaRPr lang="ru-RU" b="1" dirty="0">
              <a:solidFill>
                <a:srgbClr val="FF0000"/>
              </a:solidFill>
            </a:endParaRPr>
          </a:p>
        </p:txBody>
      </p:sp>
      <p:sp>
        <p:nvSpPr>
          <p:cNvPr id="3" name="Объект 2"/>
          <p:cNvSpPr>
            <a:spLocks noGrp="1"/>
          </p:cNvSpPr>
          <p:nvPr>
            <p:ph idx="1"/>
          </p:nvPr>
        </p:nvSpPr>
        <p:spPr/>
        <p:txBody>
          <a:bodyPr/>
          <a:lstStyle/>
          <a:p>
            <a:r>
              <a:rPr lang="ru-RU" dirty="0" smtClean="0"/>
              <a:t>1. Формирование перечня закупок у СМСП;</a:t>
            </a:r>
          </a:p>
          <a:p>
            <a:r>
              <a:rPr lang="ru-RU" dirty="0" smtClean="0"/>
              <a:t>2. Размещение перечня закупок у СМСП</a:t>
            </a:r>
          </a:p>
          <a:p>
            <a:r>
              <a:rPr lang="ru-RU" dirty="0" smtClean="0"/>
              <a:t>3. Расчет объема закупок у СМСП</a:t>
            </a:r>
          </a:p>
          <a:p>
            <a:r>
              <a:rPr lang="ru-RU" dirty="0" smtClean="0"/>
              <a:t>4. Введение в плане закупок реестра закупок у СМСП</a:t>
            </a:r>
            <a:endParaRPr lang="ru-RU" dirty="0"/>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383512" y="6195407"/>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2588" y="365125"/>
            <a:ext cx="8081211" cy="1325563"/>
          </a:xfrm>
        </p:spPr>
        <p:txBody>
          <a:bodyPr/>
          <a:lstStyle/>
          <a:p>
            <a:r>
              <a:rPr lang="ru-RU" b="1" dirty="0" smtClean="0">
                <a:solidFill>
                  <a:srgbClr val="FF0000"/>
                </a:solidFill>
              </a:rPr>
              <a:t>НОВАЯ ОБЯЗАННОСТЬ!!!</a:t>
            </a:r>
            <a:endParaRPr lang="ru-RU" b="1" dirty="0">
              <a:solidFill>
                <a:srgbClr val="FF0000"/>
              </a:solidFill>
            </a:endParaRPr>
          </a:p>
        </p:txBody>
      </p:sp>
      <p:sp>
        <p:nvSpPr>
          <p:cNvPr id="3" name="Объект 2"/>
          <p:cNvSpPr>
            <a:spLocks noGrp="1"/>
          </p:cNvSpPr>
          <p:nvPr>
            <p:ph idx="1"/>
          </p:nvPr>
        </p:nvSpPr>
        <p:spPr/>
        <p:txBody>
          <a:bodyPr>
            <a:normAutofit/>
          </a:bodyPr>
          <a:lstStyle/>
          <a:p>
            <a:pPr marL="0" indent="0" algn="ctr">
              <a:buNone/>
            </a:pPr>
            <a:r>
              <a:rPr lang="ru-RU" b="1" dirty="0" smtClean="0"/>
              <a:t>ФОРМИРОВАНИЕ ПЕРЕЧНЯ ЗАКУПОК У СМСП и РАЗМЕЩЕНИЕ ЕГО В ЕИС:</a:t>
            </a:r>
          </a:p>
          <a:p>
            <a:pPr marL="0" indent="0" algn="ctr">
              <a:buNone/>
            </a:pPr>
            <a:endParaRPr lang="ru-RU" b="1" dirty="0"/>
          </a:p>
          <a:p>
            <a:pPr marL="514350" indent="-514350" algn="just">
              <a:buAutoNum type="arabicPeriod"/>
            </a:pPr>
            <a:r>
              <a:rPr lang="ru-RU" dirty="0" smtClean="0"/>
              <a:t>Приказ на утверждение перечня!</a:t>
            </a:r>
          </a:p>
          <a:p>
            <a:pPr marL="514350" indent="-514350" algn="just">
              <a:buAutoNum type="arabicPeriod"/>
            </a:pPr>
            <a:r>
              <a:rPr lang="ru-RU" dirty="0" smtClean="0"/>
              <a:t>Формирование перечня из справочника ОКПД-2</a:t>
            </a:r>
          </a:p>
          <a:p>
            <a:pPr marL="514350" indent="-514350" algn="just">
              <a:buAutoNum type="arabicPeriod"/>
            </a:pPr>
            <a:r>
              <a:rPr lang="ru-RU" dirty="0" smtClean="0"/>
              <a:t>Соблюдение перечня при закупках до 200 </a:t>
            </a:r>
            <a:r>
              <a:rPr lang="ru-RU" dirty="0" err="1" smtClean="0"/>
              <a:t>млн.р</a:t>
            </a:r>
            <a:r>
              <a:rPr lang="ru-RU" dirty="0" smtClean="0"/>
              <a:t>.- обязанность Заказчика</a:t>
            </a:r>
          </a:p>
          <a:p>
            <a:pPr marL="514350" indent="-514350" algn="just">
              <a:buAutoNum type="arabicPeriod"/>
            </a:pPr>
            <a:r>
              <a:rPr lang="ru-RU" dirty="0" smtClean="0"/>
              <a:t>Соблюдение перечня закупок у СМСП от 200 до 800 </a:t>
            </a:r>
            <a:r>
              <a:rPr lang="ru-RU" dirty="0" err="1" smtClean="0"/>
              <a:t>млн.р</a:t>
            </a:r>
            <a:r>
              <a:rPr lang="ru-RU" dirty="0" smtClean="0"/>
              <a:t>.- право заказчика</a:t>
            </a:r>
            <a:endParaRPr lang="ru-RU" dirty="0"/>
          </a:p>
        </p:txBody>
      </p:sp>
      <p:pic>
        <p:nvPicPr>
          <p:cNvPr id="4" name="Рисунок 3"/>
          <p:cNvPicPr>
            <a:picLocks noChangeAspect="1"/>
          </p:cNvPicPr>
          <p:nvPr/>
        </p:nvPicPr>
        <p:blipFill>
          <a:blip r:embed="rId2"/>
          <a:stretch/>
        </p:blipFill>
        <p:spPr>
          <a:xfrm>
            <a:off x="119286" y="194483"/>
            <a:ext cx="1814178" cy="1563673"/>
          </a:xfrm>
          <a:prstGeom prst="rect">
            <a:avLst/>
          </a:prstGeom>
        </p:spPr>
      </p:pic>
      <p:grpSp>
        <p:nvGrpSpPr>
          <p:cNvPr id="5" name="Группа 4"/>
          <p:cNvGrpSpPr/>
          <p:nvPr/>
        </p:nvGrpSpPr>
        <p:grpSpPr>
          <a:xfrm>
            <a:off x="413330" y="6244432"/>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0" y="365125"/>
            <a:ext cx="8305800" cy="1325563"/>
          </a:xfrm>
        </p:spPr>
        <p:txBody>
          <a:bodyPr/>
          <a:lstStyle/>
          <a:p>
            <a:r>
              <a:rPr lang="ru-RU" b="1" dirty="0" smtClean="0">
                <a:solidFill>
                  <a:srgbClr val="FF0000"/>
                </a:solidFill>
              </a:rPr>
              <a:t>Порядок формирования перечня закупок у СМПС</a:t>
            </a:r>
            <a:endParaRPr lang="ru-RU" b="1" dirty="0">
              <a:solidFill>
                <a:srgbClr val="FF0000"/>
              </a:solidFill>
            </a:endParaRPr>
          </a:p>
        </p:txBody>
      </p:sp>
      <p:sp>
        <p:nvSpPr>
          <p:cNvPr id="3" name="Объект 2"/>
          <p:cNvSpPr>
            <a:spLocks noGrp="1"/>
          </p:cNvSpPr>
          <p:nvPr>
            <p:ph idx="1"/>
          </p:nvPr>
        </p:nvSpPr>
        <p:spPr/>
        <p:txBody>
          <a:bodyPr/>
          <a:lstStyle/>
          <a:p>
            <a:pPr marL="0" indent="0">
              <a:buNone/>
            </a:pPr>
            <a:endParaRPr lang="ru-RU" dirty="0" smtClean="0"/>
          </a:p>
          <a:p>
            <a:r>
              <a:rPr lang="ru-RU" dirty="0"/>
              <a:t>1</a:t>
            </a:r>
            <a:r>
              <a:rPr lang="ru-RU" dirty="0" smtClean="0"/>
              <a:t>. Анализ Постановления Правительства 1352</a:t>
            </a:r>
          </a:p>
          <a:p>
            <a:r>
              <a:rPr lang="ru-RU" dirty="0"/>
              <a:t>2</a:t>
            </a:r>
            <a:r>
              <a:rPr lang="ru-RU" dirty="0" smtClean="0"/>
              <a:t>. Анализ потребностей заказчика.</a:t>
            </a:r>
            <a:endParaRPr lang="ru-RU" dirty="0"/>
          </a:p>
        </p:txBody>
      </p:sp>
      <p:pic>
        <p:nvPicPr>
          <p:cNvPr id="4" name="Рисунок 3"/>
          <p:cNvPicPr>
            <a:picLocks noChangeAspect="1"/>
          </p:cNvPicPr>
          <p:nvPr/>
        </p:nvPicPr>
        <p:blipFill>
          <a:blip r:embed="rId2"/>
          <a:stretch/>
        </p:blipFill>
        <p:spPr>
          <a:xfrm>
            <a:off x="10296956" y="5294327"/>
            <a:ext cx="1814178" cy="1563673"/>
          </a:xfrm>
          <a:prstGeom prst="rect">
            <a:avLst/>
          </a:prstGeom>
        </p:spPr>
      </p:pic>
      <p:grpSp>
        <p:nvGrpSpPr>
          <p:cNvPr id="5" name="Группа 4"/>
          <p:cNvGrpSpPr/>
          <p:nvPr/>
        </p:nvGrpSpPr>
        <p:grpSpPr>
          <a:xfrm>
            <a:off x="234425" y="6195407"/>
            <a:ext cx="2069219" cy="322074"/>
            <a:chOff x="1337344" y="1884064"/>
            <a:chExt cx="2069219" cy="322074"/>
          </a:xfrm>
        </p:grpSpPr>
        <p:sp>
          <p:nvSpPr>
            <p:cNvPr id="6" name="object 4"/>
            <p:cNvSpPr/>
            <p:nvPr/>
          </p:nvSpPr>
          <p:spPr>
            <a:xfrm>
              <a:off x="1751188" y="1969610"/>
              <a:ext cx="120315" cy="159023"/>
            </a:xfrm>
            <a:prstGeom prst="rect">
              <a:avLst/>
            </a:prstGeom>
            <a:blipFill>
              <a:blip r:embed="rId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7" name="object 5"/>
            <p:cNvSpPr/>
            <p:nvPr/>
          </p:nvSpPr>
          <p:spPr>
            <a:xfrm>
              <a:off x="3122375" y="1969610"/>
              <a:ext cx="120315" cy="159023"/>
            </a:xfrm>
            <a:prstGeom prst="rect">
              <a:avLst/>
            </a:prstGeom>
            <a:blipFill>
              <a:blip r:embed="rId4"/>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8" name="object 6"/>
            <p:cNvSpPr/>
            <p:nvPr/>
          </p:nvSpPr>
          <p:spPr>
            <a:xfrm>
              <a:off x="1923366" y="1964586"/>
              <a:ext cx="168020" cy="164056"/>
            </a:xfrm>
            <a:prstGeom prst="rect">
              <a:avLst/>
            </a:prstGeom>
            <a:blipFill>
              <a:blip r:embed="rId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9" name="object 7"/>
            <p:cNvSpPr/>
            <p:nvPr/>
          </p:nvSpPr>
          <p:spPr>
            <a:xfrm>
              <a:off x="2902483" y="1965592"/>
              <a:ext cx="168030" cy="164056"/>
            </a:xfrm>
            <a:prstGeom prst="rect">
              <a:avLst/>
            </a:prstGeom>
            <a:blipFill>
              <a:blip r:embed="rId6"/>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0" name="object 8"/>
            <p:cNvSpPr/>
            <p:nvPr/>
          </p:nvSpPr>
          <p:spPr>
            <a:xfrm>
              <a:off x="3294543" y="1969609"/>
              <a:ext cx="112020" cy="160030"/>
            </a:xfrm>
            <a:prstGeom prst="rect">
              <a:avLst/>
            </a:prstGeom>
            <a:blipFill>
              <a:blip r:embed="rId7"/>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1" name="object 9"/>
            <p:cNvSpPr/>
            <p:nvPr/>
          </p:nvSpPr>
          <p:spPr>
            <a:xfrm>
              <a:off x="2141170" y="1967595"/>
              <a:ext cx="149360" cy="163049"/>
            </a:xfrm>
            <a:prstGeom prst="rect">
              <a:avLst/>
            </a:prstGeom>
            <a:blipFill>
              <a:blip r:embed="rId8"/>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2" name="object 10"/>
            <p:cNvSpPr/>
            <p:nvPr/>
          </p:nvSpPr>
          <p:spPr>
            <a:xfrm>
              <a:off x="2727192" y="1969608"/>
              <a:ext cx="142098" cy="160030"/>
            </a:xfrm>
            <a:prstGeom prst="rect">
              <a:avLst/>
            </a:prstGeom>
            <a:blipFill>
              <a:blip r:embed="rId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3" name="object 11"/>
            <p:cNvSpPr/>
            <p:nvPr/>
          </p:nvSpPr>
          <p:spPr>
            <a:xfrm>
              <a:off x="2522865" y="1970623"/>
              <a:ext cx="170099" cy="159023"/>
            </a:xfrm>
            <a:prstGeom prst="rect">
              <a:avLst/>
            </a:prstGeom>
            <a:blipFill>
              <a:blip r:embed="rId10"/>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4" name="object 12"/>
            <p:cNvSpPr/>
            <p:nvPr/>
          </p:nvSpPr>
          <p:spPr>
            <a:xfrm>
              <a:off x="2341357" y="1966597"/>
              <a:ext cx="149360" cy="162043"/>
            </a:xfrm>
            <a:prstGeom prst="rect">
              <a:avLst/>
            </a:prstGeom>
            <a:blipFill>
              <a:blip r:embed="rId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5" name="object 13"/>
            <p:cNvSpPr/>
            <p:nvPr/>
          </p:nvSpPr>
          <p:spPr>
            <a:xfrm>
              <a:off x="1337344" y="2061004"/>
              <a:ext cx="149651" cy="145134"/>
            </a:xfrm>
            <a:prstGeom prst="rect">
              <a:avLst/>
            </a:prstGeom>
            <a:blipFill>
              <a:blip r:embed="rId1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6" name="object 14"/>
            <p:cNvSpPr/>
            <p:nvPr/>
          </p:nvSpPr>
          <p:spPr>
            <a:xfrm>
              <a:off x="1518767" y="2061004"/>
              <a:ext cx="149651" cy="145134"/>
            </a:xfrm>
            <a:prstGeom prst="rect">
              <a:avLst/>
            </a:prstGeom>
            <a:blipFill>
              <a:blip r:embed="rId13"/>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sp>
          <p:nvSpPr>
            <p:cNvPr id="17" name="object 15"/>
            <p:cNvSpPr/>
            <p:nvPr/>
          </p:nvSpPr>
          <p:spPr>
            <a:xfrm>
              <a:off x="1337344" y="1884064"/>
              <a:ext cx="331470" cy="147320"/>
            </a:xfrm>
            <a:custGeom>
              <a:avLst/>
              <a:gdLst/>
              <a:ahLst/>
              <a:cxnLst/>
              <a:rect l="l" t="t" r="r" b="b"/>
              <a:pathLst>
                <a:path w="331469" h="147319">
                  <a:moveTo>
                    <a:pt x="331075" y="147119"/>
                  </a:moveTo>
                  <a:lnTo>
                    <a:pt x="218321" y="147119"/>
                  </a:lnTo>
                  <a:lnTo>
                    <a:pt x="200893" y="116303"/>
                  </a:lnTo>
                  <a:lnTo>
                    <a:pt x="292117" y="116303"/>
                  </a:lnTo>
                  <a:lnTo>
                    <a:pt x="290066" y="108352"/>
                  </a:lnTo>
                  <a:lnTo>
                    <a:pt x="281865" y="94435"/>
                  </a:lnTo>
                  <a:lnTo>
                    <a:pt x="188599" y="94435"/>
                  </a:lnTo>
                  <a:lnTo>
                    <a:pt x="171171" y="63618"/>
                  </a:lnTo>
                  <a:lnTo>
                    <a:pt x="255219" y="63618"/>
                  </a:lnTo>
                  <a:lnTo>
                    <a:pt x="236242" y="49688"/>
                  </a:lnTo>
                  <a:lnTo>
                    <a:pt x="214861" y="39391"/>
                  </a:lnTo>
                  <a:lnTo>
                    <a:pt x="191365" y="33006"/>
                  </a:lnTo>
                  <a:lnTo>
                    <a:pt x="166045" y="30816"/>
                  </a:lnTo>
                  <a:lnTo>
                    <a:pt x="140725" y="33145"/>
                  </a:lnTo>
                  <a:lnTo>
                    <a:pt x="117229" y="39761"/>
                  </a:lnTo>
                  <a:lnTo>
                    <a:pt x="95848" y="50105"/>
                  </a:lnTo>
                  <a:lnTo>
                    <a:pt x="76871" y="63618"/>
                  </a:lnTo>
                  <a:lnTo>
                    <a:pt x="160919" y="63618"/>
                  </a:lnTo>
                  <a:lnTo>
                    <a:pt x="143500" y="94435"/>
                  </a:lnTo>
                  <a:lnTo>
                    <a:pt x="50216" y="94435"/>
                  </a:lnTo>
                  <a:lnTo>
                    <a:pt x="46124" y="101389"/>
                  </a:lnTo>
                  <a:lnTo>
                    <a:pt x="43049" y="108352"/>
                  </a:lnTo>
                  <a:lnTo>
                    <a:pt x="39973" y="116303"/>
                  </a:lnTo>
                  <a:lnTo>
                    <a:pt x="130172" y="116303"/>
                  </a:lnTo>
                  <a:lnTo>
                    <a:pt x="112744" y="147119"/>
                  </a:lnTo>
                  <a:lnTo>
                    <a:pt x="0" y="147119"/>
                  </a:lnTo>
                  <a:lnTo>
                    <a:pt x="11657" y="100137"/>
                  </a:lnTo>
                  <a:lnTo>
                    <a:pt x="36452" y="59692"/>
                  </a:lnTo>
                  <a:lnTo>
                    <a:pt x="72024" y="28025"/>
                  </a:lnTo>
                  <a:lnTo>
                    <a:pt x="116009" y="7380"/>
                  </a:lnTo>
                  <a:lnTo>
                    <a:pt x="166045" y="0"/>
                  </a:lnTo>
                  <a:lnTo>
                    <a:pt x="215581" y="7380"/>
                  </a:lnTo>
                  <a:lnTo>
                    <a:pt x="259263" y="28025"/>
                  </a:lnTo>
                  <a:lnTo>
                    <a:pt x="294680" y="59692"/>
                  </a:lnTo>
                  <a:lnTo>
                    <a:pt x="319421" y="100137"/>
                  </a:lnTo>
                  <a:lnTo>
                    <a:pt x="331075" y="147119"/>
                  </a:lnTo>
                  <a:close/>
                </a:path>
              </a:pathLst>
            </a:custGeom>
            <a:solidFill>
              <a:srgbClr val="0450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FillTx/>
                <a:latin typeface="Calibri"/>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p14:dur="10">
        <p:wipe/>
      </p:transition>
    </mc:Choice>
    <mc:Fallback>
      <p:transition>
        <p:wipe/>
      </p:transition>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_rels/theme4.xml.rels><?xml version="1.0" encoding="UTF-8" standalone="yes"?><Relationships xmlns="http://schemas.openxmlformats.org/package/2006/relationships"></Relationships>
</file>

<file path=ppt/theme/_rels/theme5.xml.rels><?xml version="1.0" encoding="UTF-8" standalone="yes"?><Relationships xmlns="http://schemas.openxmlformats.org/package/2006/relationships"></Relationships>
</file>

<file path=ppt/theme/_rels/theme6.xml.rels><?xml version="1.0" encoding="UTF-8" standalone="yes"?><Relationships xmlns="http://schemas.openxmlformats.org/package/2006/relationships"></Relationships>
</file>

<file path=ppt/theme/_rels/theme7.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1_требования к участникам">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4.xml><?xml version="1.0" encoding="utf-8"?>
<a:theme xmlns:a="http://schemas.openxmlformats.org/drawingml/2006/main" xmlns:r="http://schemas.openxmlformats.org/officeDocument/2006/relationships" xmlns:p="http://schemas.openxmlformats.org/presentation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5.xml><?xml version="1.0" encoding="utf-8"?>
<a:theme xmlns:a="http://schemas.openxmlformats.org/drawingml/2006/main" xmlns:r="http://schemas.openxmlformats.org/officeDocument/2006/relationships" xmlns:p="http://schemas.openxmlformats.org/presentation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6.xml><?xml version="1.0" encoding="utf-8"?>
<a:theme xmlns:a="http://schemas.openxmlformats.org/drawingml/2006/main" xmlns:r="http://schemas.openxmlformats.org/officeDocument/2006/relationships" xmlns:p="http://schemas.openxmlformats.org/presentation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7.xml><?xml version="1.0" encoding="utf-8"?>
<a:theme xmlns:a="http://schemas.openxmlformats.org/drawingml/2006/main" xmlns:r="http://schemas.openxmlformats.org/officeDocument/2006/relationships" xmlns:p="http://schemas.openxmlformats.org/presentation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TM03457496[[fn=Параллакс]]</Template>
  <TotalTime>4665</TotalTime>
  <Pages>0</Pages>
  <Words>2810</Words>
  <Characters>0</Characters>
  <CharactersWithSpaces>0</CharactersWithSpaces>
  <Application>Р7-Офис/2024.1.3.422</Application>
  <DocSecurity>0</DocSecurity>
  <PresentationFormat>Широкоэкранный</PresentationFormat>
  <Lines>0</Lines>
  <Paragraphs>215</Paragraphs>
  <Slides>60</Slides>
  <Notes>0</Notes>
  <HiddenSlides>0</HiddenSlides>
  <MMClips>0</MMClips>
  <ScaleCrop>0</ScaleCrop>
  <HeadingPairs>
    <vt:vector size="4" baseType="variant">
      <vt:variant>
        <vt:lpstr>Theme</vt:lpstr>
      </vt:variant>
      <vt:variant>
        <vt:i4>6</vt:i4>
      </vt:variant>
      <vt:variant>
        <vt:lpstr>Slide Titles</vt:lpstr>
      </vt:variant>
      <vt:variant>
        <vt:i4>60</vt:i4>
      </vt:variant>
    </vt:vector>
  </HeadingPairs>
  <TitlesOfParts>
    <vt:vector size="66" baseType="lpstr">
      <vt:lpstr>Theme 1</vt:lpstr>
      <vt:lpstr>Theme 2</vt:lpstr>
      <vt:lpstr>Theme 3</vt:lpstr>
      <vt:lpstr>Theme 4</vt:lpstr>
      <vt:lpstr>Theme 5</vt:lpstr>
      <vt:lpstr>Theme 6</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Manager/>
  <Company>SPecialiST RePack</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Елена</dc:creator>
  <cp:keywords/>
  <dc:description/>
  <dc:identifier/>
  <dc:language/>
  <cp:lastModifiedBy>Владелец</cp:lastModifiedBy>
  <cp:revision>146</cp:revision>
  <dcterms:created xsi:type="dcterms:W3CDTF">2021-01-21T14:03:51Z</dcterms:created>
  <dcterms:modified xsi:type="dcterms:W3CDTF">2025-08-27T04:36:36Z</dcterms:modified>
  <cp:category/>
  <cp:contentStatus/>
  <cp:version/>
</cp:coreProperties>
</file>