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5"/>
  </p:notesMasterIdLst>
  <p:sldIdLst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1A"/>
    <a:srgbClr val="1F4E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302" y="9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 /><Relationship Id="rId7" Type="http://schemas.openxmlformats.org/officeDocument/2006/relationships/tableStyles" Target="tableStyles.xml" /><Relationship Id="rId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6BD6B-1883-439F-B29F-3E9D4041CE5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176-D77E-4DFC-AE0F-DFADE2DA50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-723900" y="984250"/>
            <a:ext cx="8758238" cy="492760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 bwMode="auto">
          <a:xfrm>
            <a:off x="730461" y="6241729"/>
            <a:ext cx="5840191" cy="5913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2029" indent="-252029">
              <a:defRPr/>
            </a:pPr>
            <a:endParaRPr dirty="0"/>
          </a:p>
        </p:txBody>
      </p:sp>
      <p:sp>
        <p:nvSpPr>
          <p:cNvPr id="255" name="TextShape 3"/>
          <p:cNvSpPr txBox="1"/>
          <p:nvPr/>
        </p:nvSpPr>
        <p:spPr bwMode="auto">
          <a:xfrm>
            <a:off x="4134745" y="12481079"/>
            <a:ext cx="3164036" cy="656096"/>
          </a:xfrm>
          <a:prstGeom prst="rect">
            <a:avLst/>
          </a:prstGeom>
          <a:noFill/>
          <a:ln w="0">
            <a:noFill/>
          </a:ln>
        </p:spPr>
        <p:txBody>
          <a:bodyPr lIns="106692" tIns="53346" rIns="106692" bIns="53346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3D5754D4-534A-4109-8488-CC25EEC7CCCB}" type="slidenum">
              <a:rPr lang="ru-RU" sz="14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  <a:defRPr/>
              </a:pPr>
              <a:t>1</a:t>
            </a:fld>
            <a:endParaRPr lang="ru-RU" sz="1400" spc="-1" dirty="0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09563" y="-16109"/>
            <a:ext cx="10972120" cy="1723695"/>
          </a:xfrm>
          <a:prstGeom prst="rect">
            <a:avLst/>
          </a:prstGeom>
          <a:noFill/>
          <a:ln w="0">
            <a:noFill/>
          </a:ln>
        </p:spPr>
        <p:txBody>
          <a:bodyPr lIns="77760" tIns="38880" rIns="77760" bIns="38880" anchor="ctr">
            <a:noAutofit/>
          </a:bodyPr>
          <a:lstStyle>
            <a:lvl1pPr indent="0" algn="ctr">
              <a:buNone/>
              <a:tabLst>
                <a:tab pos="0" algn="l"/>
                <a:tab pos="1037254" algn="l"/>
                <a:tab pos="2074508" algn="l"/>
                <a:tab pos="3111282" algn="l"/>
                <a:tab pos="4148536" algn="l"/>
                <a:tab pos="5185790" algn="l"/>
                <a:tab pos="6223044" algn="l"/>
                <a:tab pos="7259819" algn="l"/>
                <a:tab pos="8297073" algn="l"/>
                <a:tab pos="9334327" algn="l"/>
                <a:tab pos="10371581" algn="l"/>
                <a:tab pos="11408355" algn="l"/>
                <a:tab pos="12445609" algn="l"/>
                <a:tab pos="13482863" algn="l"/>
                <a:tab pos="14520117" algn="l"/>
              </a:tabLst>
              <a:defRPr/>
            </a:lvl1pPr>
          </a:lstStyle>
          <a:p>
            <a:pPr indent="0" algn="ctr">
              <a:buNone/>
              <a:tabLst>
                <a:tab pos="0" algn="l"/>
                <a:tab pos="777960" algn="l"/>
                <a:tab pos="1555920" algn="l"/>
                <a:tab pos="2333520" algn="l"/>
                <a:tab pos="3111480" algn="l"/>
                <a:tab pos="3889440" algn="l"/>
                <a:tab pos="4667400" algn="l"/>
                <a:tab pos="5445000" algn="l"/>
                <a:tab pos="6222960" algn="l"/>
                <a:tab pos="7000920" algn="l"/>
                <a:tab pos="7778880" algn="l"/>
                <a:tab pos="8556480" algn="l"/>
                <a:tab pos="9334440" algn="l"/>
                <a:tab pos="10112400" algn="l"/>
                <a:tab pos="10890360" algn="l"/>
              </a:tabLst>
            </a:pPr>
            <a:endParaRPr lang="ru-RU" sz="5345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subTitle"/>
          </p:nvPr>
        </p:nvSpPr>
        <p:spPr>
          <a:xfrm>
            <a:off x="609563" y="1598739"/>
            <a:ext cx="10972120" cy="45241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spcBef>
                <a:spcPts val="900"/>
              </a:spcBef>
              <a:buNone/>
              <a:tabLst>
                <a:tab pos="0" algn="l"/>
                <a:tab pos="1037254" algn="l"/>
                <a:tab pos="2074508" algn="l"/>
                <a:tab pos="3111282" algn="l"/>
                <a:tab pos="4148536" algn="l"/>
                <a:tab pos="5185790" algn="l"/>
                <a:tab pos="6223044" algn="l"/>
                <a:tab pos="7259819" algn="l"/>
                <a:tab pos="8297073" algn="l"/>
                <a:tab pos="9334327" algn="l"/>
                <a:tab pos="10371581" algn="l"/>
                <a:tab pos="11408355" algn="l"/>
                <a:tab pos="12445609" algn="l"/>
                <a:tab pos="13482863" algn="l"/>
                <a:tab pos="14520117" algn="l"/>
              </a:tabLst>
              <a:defRPr/>
            </a:lvl1pPr>
          </a:lstStyle>
          <a:p>
            <a:pPr indent="0" algn="ctr">
              <a:spcBef>
                <a:spcPts val="675"/>
              </a:spcBef>
              <a:buNone/>
              <a:tabLst>
                <a:tab pos="0" algn="l"/>
                <a:tab pos="777960" algn="l"/>
                <a:tab pos="1555920" algn="l"/>
                <a:tab pos="2333520" algn="l"/>
                <a:tab pos="3111480" algn="l"/>
                <a:tab pos="3889440" algn="l"/>
                <a:tab pos="4667400" algn="l"/>
                <a:tab pos="5445000" algn="l"/>
                <a:tab pos="6222960" algn="l"/>
                <a:tab pos="7000920" algn="l"/>
                <a:tab pos="7778880" algn="l"/>
                <a:tab pos="8556480" algn="l"/>
                <a:tab pos="9334440" algn="l"/>
                <a:tab pos="10112400" algn="l"/>
                <a:tab pos="10890360" algn="l"/>
              </a:tabLst>
            </a:pPr>
            <a:endParaRPr lang="ru-RU" sz="3265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7353CDB0-16D8-4A60-8EFC-31ACA8D7B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23B9-8A24-4BF8-A3B0-6978EE5B8CD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00BA-CACE-44FA-BF48-1CFBCC44B7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60480"/>
            <a:ext cx="12192000" cy="5897520"/>
          </a:xfrm>
          <a:prstGeom prst="rect">
            <a:avLst/>
          </a:prstGeom>
          <a:gradFill flip="none" rotWithShape="1">
            <a:gsLst>
              <a:gs pos="0">
                <a:srgbClr val="FFA31A">
                  <a:tint val="66000"/>
                  <a:satMod val="160000"/>
                </a:srgbClr>
              </a:gs>
              <a:gs pos="50000">
                <a:srgbClr val="FFA31A">
                  <a:tint val="44500"/>
                  <a:satMod val="160000"/>
                </a:srgbClr>
              </a:gs>
              <a:gs pos="100000">
                <a:srgbClr val="FFA31A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160181" y="1063228"/>
            <a:ext cx="2018922" cy="40791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39218" y="837617"/>
            <a:ext cx="3060847" cy="455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09122" y="1042163"/>
            <a:ext cx="1933575" cy="4100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-9054" y="846012"/>
            <a:ext cx="3016887" cy="4550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760834" y="2491607"/>
            <a:ext cx="2159558" cy="4186907"/>
          </a:xfrm>
          <a:prstGeom prst="rect">
            <a:avLst/>
          </a:prstGeom>
        </p:spPr>
      </p:pic>
      <p:sp>
        <p:nvSpPr>
          <p:cNvPr id="224" name="CustomShape 1"/>
          <p:cNvSpPr/>
          <p:nvPr/>
        </p:nvSpPr>
        <p:spPr bwMode="auto">
          <a:xfrm>
            <a:off x="-12480" y="0"/>
            <a:ext cx="12208320" cy="9604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35" tIns="44771" rIns="89535" bIns="44771" anchor="ctr"/>
          <a:lstStyle/>
          <a:p>
            <a:pPr algn="ctr" defTabSz="895006" eaLnBrk="0" hangingPunct="0">
              <a:lnSpc>
                <a:spcPct val="90000"/>
              </a:lnSpc>
              <a:buClr>
                <a:srgbClr val="000000"/>
              </a:buClr>
            </a:pPr>
            <a:r>
              <a:rPr lang="ru-RU" sz="1867" i="1" dirty="0" smtClean="0">
                <a:solidFill>
                  <a:prstClr val="white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Приложение МЧС России</a:t>
            </a:r>
            <a:endParaRPr lang="ru-RU" sz="1867" i="1" dirty="0">
              <a:solidFill>
                <a:prstClr val="white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226" name="CustomShape 3"/>
          <p:cNvSpPr/>
          <p:nvPr/>
        </p:nvSpPr>
        <p:spPr bwMode="auto">
          <a:xfrm>
            <a:off x="3608692" y="5645730"/>
            <a:ext cx="157872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865" y="-3829"/>
            <a:ext cx="751713" cy="923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97591" y="2209046"/>
            <a:ext cx="3281183" cy="4703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56459" t="70495" r="29924" b="9835"/>
          <a:stretch/>
        </p:blipFill>
        <p:spPr>
          <a:xfrm>
            <a:off x="5099217" y="5397002"/>
            <a:ext cx="1348967" cy="1360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0158" y="5760323"/>
            <a:ext cx="105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IOS</a:t>
            </a:r>
            <a:endParaRPr lang="ru-RU" sz="3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75469" t="70363" r="10914" b="9835"/>
          <a:stretch/>
        </p:blipFill>
        <p:spPr>
          <a:xfrm>
            <a:off x="7897715" y="5397002"/>
            <a:ext cx="1348966" cy="1358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9617438" y="5752846"/>
            <a:ext cx="232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ANDROID</a:t>
            </a:r>
            <a:endParaRPr lang="ru-RU" sz="3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6409" y="1219671"/>
            <a:ext cx="6186648" cy="3785652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 wrap="square">
            <a:spAutoFit/>
          </a:bodyPr>
          <a:lstStyle/>
          <a:p>
            <a:pPr marL="374650" indent="-285750" algn="just">
              <a:buFont typeface="Wingdings" pitchFamily="2" charset="2" panose="05000000000000000000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Приложение поможет сориентироваться и мгновенно найти информацию о действиях в случае ЧС;</a:t>
            </a:r>
          </a:p>
          <a:p>
            <a:pPr marL="374650" indent="-285750" algn="just">
              <a:buFont typeface="Wingdings" pitchFamily="2" charset="2" panose="05000000000000000000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374650" indent="-285750" algn="just">
              <a:buFont typeface="Wingdings" pitchFamily="2" charset="2" panose="05000000000000000000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Приложение содержит функцию быстрого набора телефона службы спасения;</a:t>
            </a:r>
          </a:p>
          <a:p>
            <a:pPr marL="374650" indent="-285750" algn="just">
              <a:buFont typeface="Wingdings" pitchFamily="2" charset="2" panose="05000000000000000000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374650" indent="-285750" algn="just">
              <a:buFont typeface="Wingdings" pitchFamily="2" charset="2" panose="05000000000000000000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 приложении вы сможете найти краткие инструкции, с четкой последовательностью действий и правил поведения          </a:t>
            </a:r>
            <a:r>
              <a:rPr lang="ru-RU" sz="1600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                      в 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экстренной ситуации, сведения о действиях при оказании первой помощи пострадавшему при кровотечении, ожоге, травме, сердечном приступе и т. д. до прибытия врачей;</a:t>
            </a:r>
          </a:p>
          <a:p>
            <a:pPr marL="374650" indent="-285750" algn="just">
              <a:buFont typeface="Wingdings" pitchFamily="2" charset="2" panose="05000000000000000000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374650" indent="-285750" algn="just">
              <a:buFont typeface="Wingdings" pitchFamily="2" charset="2" panose="05000000000000000000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На карте рисков отображается ежедневный оперативный прогноз о возможных угрозах и рисках природного</a:t>
            </a:r>
            <a:r>
              <a:rPr lang="en-US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 техногенного характера.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Pages>0</Pages>
  <Words>7</Words>
  <Characters>0</Characters>
  <CharactersWithSpaces>0</CharactersWithSpaces>
  <Application>Р7-Офис/2024.3.2.551</Application>
  <DocSecurity>0</DocSecurity>
  <PresentationFormat>Широкоэкранный</PresentationFormat>
  <Lines>0</Lines>
  <Paragraphs>11</Paragraphs>
  <Slides>1</Slides>
  <Notes>1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User</cp:lastModifiedBy>
  <cp:revision>15</cp:revision>
  <dcterms:created xsi:type="dcterms:W3CDTF">2024-06-29T06:30:35Z</dcterms:created>
  <dcterms:modified xsi:type="dcterms:W3CDTF">2025-03-10T09:29:38Z</dcterms:modified>
  <cp:category/>
  <cp:contentStatus/>
  <cp:version/>
</cp:coreProperties>
</file>