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93455" r:id="rId4"/>
  </p:sldMasterIdLst>
  <p:notesMasterIdLst>
    <p:notesMasterId r:id="rId88"/>
  </p:notesMasterIdLst>
  <p:handoutMasterIdLst>
    <p:handoutMasterId r:id="rId89"/>
  </p:handoutMasterIdLst>
  <p:sldIdLst>
    <p:sldId id="256" r:id="rId5"/>
    <p:sldId id="666" r:id="rId6"/>
    <p:sldId id="501" r:id="rId7"/>
    <p:sldId id="1000" r:id="rId8"/>
    <p:sldId id="981" r:id="rId9"/>
    <p:sldId id="982" r:id="rId10"/>
    <p:sldId id="984" r:id="rId11"/>
    <p:sldId id="983" r:id="rId12"/>
    <p:sldId id="986" r:id="rId13"/>
    <p:sldId id="576" r:id="rId14"/>
    <p:sldId id="577" r:id="rId15"/>
    <p:sldId id="682" r:id="rId16"/>
    <p:sldId id="678" r:id="rId17"/>
    <p:sldId id="680" r:id="rId18"/>
    <p:sldId id="679" r:id="rId19"/>
    <p:sldId id="681" r:id="rId20"/>
    <p:sldId id="683" r:id="rId21"/>
    <p:sldId id="989" r:id="rId22"/>
    <p:sldId id="669" r:id="rId23"/>
    <p:sldId id="990" r:id="rId24"/>
    <p:sldId id="991" r:id="rId25"/>
    <p:sldId id="985" r:id="rId26"/>
    <p:sldId id="980" r:id="rId27"/>
    <p:sldId id="478" r:id="rId28"/>
    <p:sldId id="502" r:id="rId29"/>
    <p:sldId id="978" r:id="rId30"/>
    <p:sldId id="663" r:id="rId31"/>
    <p:sldId id="504" r:id="rId32"/>
    <p:sldId id="506" r:id="rId33"/>
    <p:sldId id="664" r:id="rId34"/>
    <p:sldId id="979" r:id="rId35"/>
    <p:sldId id="497" r:id="rId36"/>
    <p:sldId id="325" r:id="rId37"/>
    <p:sldId id="972" r:id="rId38"/>
    <p:sldId id="973" r:id="rId39"/>
    <p:sldId id="498" r:id="rId40"/>
    <p:sldId id="970" r:id="rId41"/>
    <p:sldId id="503" r:id="rId42"/>
    <p:sldId id="499" r:id="rId43"/>
    <p:sldId id="614" r:id="rId44"/>
    <p:sldId id="615" r:id="rId45"/>
    <p:sldId id="505" r:id="rId46"/>
    <p:sldId id="510" r:id="rId47"/>
    <p:sldId id="971" r:id="rId48"/>
    <p:sldId id="511" r:id="rId49"/>
    <p:sldId id="992" r:id="rId50"/>
    <p:sldId id="993" r:id="rId51"/>
    <p:sldId id="1001" r:id="rId52"/>
    <p:sldId id="994" r:id="rId53"/>
    <p:sldId id="995" r:id="rId54"/>
    <p:sldId id="997" r:id="rId55"/>
    <p:sldId id="998" r:id="rId56"/>
    <p:sldId id="999" r:id="rId57"/>
    <p:sldId id="988" r:id="rId58"/>
    <p:sldId id="671" r:id="rId59"/>
    <p:sldId id="565" r:id="rId60"/>
    <p:sldId id="672" r:id="rId61"/>
    <p:sldId id="673" r:id="rId62"/>
    <p:sldId id="674" r:id="rId63"/>
    <p:sldId id="675" r:id="rId64"/>
    <p:sldId id="676" r:id="rId65"/>
    <p:sldId id="677" r:id="rId66"/>
    <p:sldId id="698" r:id="rId67"/>
    <p:sldId id="689" r:id="rId68"/>
    <p:sldId id="686" r:id="rId69"/>
    <p:sldId id="690" r:id="rId70"/>
    <p:sldId id="691" r:id="rId71"/>
    <p:sldId id="692" r:id="rId72"/>
    <p:sldId id="693" r:id="rId73"/>
    <p:sldId id="694" r:id="rId74"/>
    <p:sldId id="695" r:id="rId75"/>
    <p:sldId id="696" r:id="rId76"/>
    <p:sldId id="1004" r:id="rId77"/>
    <p:sldId id="1003" r:id="rId78"/>
    <p:sldId id="1005" r:id="rId79"/>
    <p:sldId id="1006" r:id="rId80"/>
    <p:sldId id="1007" r:id="rId81"/>
    <p:sldId id="1008" r:id="rId82"/>
    <p:sldId id="1009" r:id="rId83"/>
    <p:sldId id="1010" r:id="rId84"/>
    <p:sldId id="1011" r:id="rId85"/>
    <p:sldId id="1012" r:id="rId86"/>
    <p:sldId id="557" r:id="rId87"/>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9" userDrawn="1">
          <p15:clr>
            <a:srgbClr val="A4A3A4"/>
          </p15:clr>
        </p15:guide>
        <p15:guide id="2" pos="5443" userDrawn="1">
          <p15:clr>
            <a:srgbClr val="A4A3A4"/>
          </p15:clr>
        </p15:guide>
        <p15:guide id="3" pos="431" userDrawn="1">
          <p15:clr>
            <a:srgbClr val="A4A3A4"/>
          </p15:clr>
        </p15:guide>
        <p15:guide id="4" orient="horz" pos="758" userDrawn="1">
          <p15:clr>
            <a:srgbClr val="A4A3A4"/>
          </p15:clr>
        </p15:guide>
        <p15:guide id="5" pos="1610" userDrawn="1">
          <p15:clr>
            <a:srgbClr val="A4A3A4"/>
          </p15:clr>
        </p15:guide>
        <p15:guide id="6" pos="1791" userDrawn="1">
          <p15:clr>
            <a:srgbClr val="A4A3A4"/>
          </p15:clr>
        </p15:guide>
        <p15:guide id="7" pos="2993" userDrawn="1">
          <p15:clr>
            <a:srgbClr val="A4A3A4"/>
          </p15:clr>
        </p15:guide>
        <p15:guide id="8" pos="3175" userDrawn="1">
          <p15:clr>
            <a:srgbClr val="A4A3A4"/>
          </p15:clr>
        </p15:guide>
        <p15:guide id="9" pos="435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Тарасов Евгений Олегович" initials="ТЕО" lastIdx="3" clrIdx="0">
    <p:extLst>
      <p:ext uri="{19B8F6BF-5375-455C-9EA6-DF929625EA0E}">
        <p15:presenceInfo xmlns:p15="http://schemas.microsoft.com/office/powerpoint/2012/main" userId="S-1-5-21-1808683317-34634761-3914636862-2859" providerId="AD"/>
      </p:ext>
    </p:extLst>
  </p:cmAuthor>
  <p:cmAuthor id="2" name="Иванкина Оксана Александровна" initials="ИОА" lastIdx="4" clrIdx="1">
    <p:extLst>
      <p:ext uri="{19B8F6BF-5375-455C-9EA6-DF929625EA0E}">
        <p15:presenceInfo xmlns:p15="http://schemas.microsoft.com/office/powerpoint/2012/main" userId="S-1-5-21-1808683317-34634761-3914636862-3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79D"/>
    <a:srgbClr val="59A1BB"/>
    <a:srgbClr val="2182A5"/>
    <a:srgbClr val="777777"/>
    <a:srgbClr val="338CAC"/>
    <a:srgbClr val="B6D6E1"/>
    <a:srgbClr val="A3CBD9"/>
    <a:srgbClr val="6BACC3"/>
    <a:srgbClr val="91C1D2"/>
    <a:srgbClr val="7EB6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0780" autoAdjust="0"/>
  </p:normalViewPr>
  <p:slideViewPr>
    <p:cSldViewPr snapToGrid="0" snapToObjects="1">
      <p:cViewPr varScale="1">
        <p:scale>
          <a:sx n="153" d="100"/>
          <a:sy n="153" d="100"/>
        </p:scale>
        <p:origin x="138" y="144"/>
      </p:cViewPr>
      <p:guideLst>
        <p:guide orient="horz" pos="2709"/>
        <p:guide pos="5443"/>
        <p:guide pos="431"/>
        <p:guide orient="horz" pos="758"/>
        <p:guide pos="1610"/>
        <p:guide pos="1791"/>
        <p:guide pos="2993"/>
        <p:guide pos="3175"/>
        <p:guide pos="43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92" d="100"/>
          <a:sy n="92"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B2EA0081-9C18-4B68-8967-B5CEA6F6DB9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8B19283A-78B1-446C-A7ED-C3E5CC04EB2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38AB2DB-D736-454A-8D5F-7B7E69DEE7D0}" type="datetimeFigureOut">
              <a:rPr lang="ru-RU" smtClean="0"/>
              <a:pPr/>
              <a:t>22.06.2021</a:t>
            </a:fld>
            <a:endParaRPr lang="ru-RU"/>
          </a:p>
        </p:txBody>
      </p:sp>
      <p:sp>
        <p:nvSpPr>
          <p:cNvPr id="4" name="Нижний колонтитул 3">
            <a:extLst>
              <a:ext uri="{FF2B5EF4-FFF2-40B4-BE49-F238E27FC236}">
                <a16:creationId xmlns:a16="http://schemas.microsoft.com/office/drawing/2014/main" xmlns="" id="{3455EADE-F9C1-4848-9E2B-CA36AF35E6C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61D135DE-EF85-44B3-8C32-6C82598EA6B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B39F4BB-6A0A-47C5-AD66-49A9BBC10ED2}" type="slidenum">
              <a:rPr lang="ru-RU" smtClean="0"/>
              <a:pPr/>
              <a:t>‹#›</a:t>
            </a:fld>
            <a:endParaRPr lang="ru-RU"/>
          </a:p>
        </p:txBody>
      </p:sp>
    </p:spTree>
    <p:extLst>
      <p:ext uri="{BB962C8B-B14F-4D97-AF65-F5344CB8AC3E}">
        <p14:creationId xmlns:p14="http://schemas.microsoft.com/office/powerpoint/2010/main" val="4965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908B6B-4F33-48BF-8AD0-200A6C2A1239}" type="datetimeFigureOut">
              <a:rPr lang="ru-RU" smtClean="0"/>
              <a:pPr/>
              <a:t>22.06.2021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8DDD61C-9FD8-42CB-BB79-AED4210F61C6}" type="slidenum">
              <a:rPr lang="ru-RU" smtClean="0"/>
              <a:pPr/>
              <a:t>‹#›</a:t>
            </a:fld>
            <a:endParaRPr lang="ru-RU"/>
          </a:p>
        </p:txBody>
      </p:sp>
    </p:spTree>
    <p:extLst>
      <p:ext uri="{BB962C8B-B14F-4D97-AF65-F5344CB8AC3E}">
        <p14:creationId xmlns:p14="http://schemas.microsoft.com/office/powerpoint/2010/main" val="259024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BBE405CA-9A1A-4684-A504-4C78A0A59989}"/>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 name="Slide Number Placeholder 5">
            <a:extLst>
              <a:ext uri="{FF2B5EF4-FFF2-40B4-BE49-F238E27FC236}">
                <a16:creationId xmlns:a16="http://schemas.microsoft.com/office/drawing/2014/main" xmlns="" id="{22751D73-5A1D-4AC3-BFCE-6A8A43FC7A27}"/>
              </a:ext>
            </a:extLst>
          </p:cNvPr>
          <p:cNvSpPr>
            <a:spLocks noGrp="1"/>
          </p:cNvSpPr>
          <p:nvPr>
            <p:ph type="sldNum" sz="quarter" idx="12"/>
          </p:nvPr>
        </p:nvSpPr>
        <p:spPr>
          <a:xfrm>
            <a:off x="0" y="4793069"/>
            <a:ext cx="361284"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xmlns="" id="{96C8515D-DFE7-488C-A461-EF6846AE227A}"/>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Контен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08316644-B8F5-4A9C-9010-E9F1D60CA1D1}"/>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 name="Slide Number Placeholder 5">
            <a:extLst>
              <a:ext uri="{FF2B5EF4-FFF2-40B4-BE49-F238E27FC236}">
                <a16:creationId xmlns:a16="http://schemas.microsoft.com/office/drawing/2014/main" xmlns="" id="{8CD635FF-37F7-4C94-A1D4-A39345C9DC63}"/>
              </a:ext>
            </a:extLst>
          </p:cNvPr>
          <p:cNvSpPr>
            <a:spLocks noGrp="1"/>
          </p:cNvSpPr>
          <p:nvPr>
            <p:ph type="sldNum" sz="quarter" idx="12"/>
          </p:nvPr>
        </p:nvSpPr>
        <p:spPr>
          <a:xfrm>
            <a:off x="0" y="4793069"/>
            <a:ext cx="358836"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sp>
        <p:nvSpPr>
          <p:cNvPr id="5" name="Прямоугольник 4">
            <a:extLst>
              <a:ext uri="{FF2B5EF4-FFF2-40B4-BE49-F238E27FC236}">
                <a16:creationId xmlns:a16="http://schemas.microsoft.com/office/drawing/2014/main" xmlns="" id="{1A3C392A-24ED-4AAD-A452-2C8ED6CFF3E2}"/>
              </a:ext>
            </a:extLst>
          </p:cNvPr>
          <p:cNvSpPr/>
          <p:nvPr userDrawn="1"/>
        </p:nvSpPr>
        <p:spPr>
          <a:xfrm>
            <a:off x="358837" y="1"/>
            <a:ext cx="6595080" cy="751190"/>
          </a:xfrm>
          <a:prstGeom prst="rect">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xmlns="" id="{E8DD20E9-F318-4375-BCEB-DAEC80584D09}"/>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xmlns="" id="{F3F9326E-A8A5-441B-8205-132986742B83}"/>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 name="Slide Number Placeholder 5">
            <a:extLst>
              <a:ext uri="{FF2B5EF4-FFF2-40B4-BE49-F238E27FC236}">
                <a16:creationId xmlns:a16="http://schemas.microsoft.com/office/drawing/2014/main" xmlns="" id="{E66B8721-796F-4556-8C71-DD901213F481}"/>
              </a:ext>
            </a:extLst>
          </p:cNvPr>
          <p:cNvSpPr>
            <a:spLocks noGrp="1"/>
          </p:cNvSpPr>
          <p:nvPr>
            <p:ph type="sldNum" sz="quarter" idx="12"/>
          </p:nvPr>
        </p:nvSpPr>
        <p:spPr>
          <a:xfrm>
            <a:off x="0" y="4793069"/>
            <a:ext cx="361284"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sp>
        <p:nvSpPr>
          <p:cNvPr id="6" name="Прямоугольник 5">
            <a:extLst>
              <a:ext uri="{FF2B5EF4-FFF2-40B4-BE49-F238E27FC236}">
                <a16:creationId xmlns:a16="http://schemas.microsoft.com/office/drawing/2014/main" xmlns="" id="{7B08991A-A42D-421A-9727-1EB958E93288}"/>
              </a:ext>
            </a:extLst>
          </p:cNvPr>
          <p:cNvSpPr/>
          <p:nvPr userDrawn="1"/>
        </p:nvSpPr>
        <p:spPr>
          <a:xfrm>
            <a:off x="358837" y="1"/>
            <a:ext cx="6595080" cy="751190"/>
          </a:xfrm>
          <a:prstGeom prst="rect">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xmlns="" id="{8F61E16B-B140-49E9-8914-968A2E02617A}"/>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3050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EA45C0CF-4837-4BD0-9911-34BB64F58A34}"/>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 name="Slide Number Placeholder 5">
            <a:extLst>
              <a:ext uri="{FF2B5EF4-FFF2-40B4-BE49-F238E27FC236}">
                <a16:creationId xmlns:a16="http://schemas.microsoft.com/office/drawing/2014/main" xmlns="" id="{1EAE60FC-3796-45F8-A042-74F6D1F32D43}"/>
              </a:ext>
            </a:extLst>
          </p:cNvPr>
          <p:cNvSpPr>
            <a:spLocks noGrp="1"/>
          </p:cNvSpPr>
          <p:nvPr>
            <p:ph type="sldNum" sz="quarter" idx="12"/>
          </p:nvPr>
        </p:nvSpPr>
        <p:spPr>
          <a:xfrm>
            <a:off x="0" y="4793069"/>
            <a:ext cx="361284"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sp>
        <p:nvSpPr>
          <p:cNvPr id="5" name="Прямоугольник 4">
            <a:extLst>
              <a:ext uri="{FF2B5EF4-FFF2-40B4-BE49-F238E27FC236}">
                <a16:creationId xmlns:a16="http://schemas.microsoft.com/office/drawing/2014/main" xmlns="" id="{A714F785-ADF9-4E04-A84E-D3F6E09178A2}"/>
              </a:ext>
            </a:extLst>
          </p:cNvPr>
          <p:cNvSpPr/>
          <p:nvPr userDrawn="1"/>
        </p:nvSpPr>
        <p:spPr>
          <a:xfrm>
            <a:off x="358837" y="1"/>
            <a:ext cx="6595080" cy="751190"/>
          </a:xfrm>
          <a:prstGeom prst="rect">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8" name="Рисунок 7" descr="Изображение выглядит как рисунок&#10;&#10;Автоматически созданное описание">
            <a:extLst>
              <a:ext uri="{FF2B5EF4-FFF2-40B4-BE49-F238E27FC236}">
                <a16:creationId xmlns:a16="http://schemas.microsoft.com/office/drawing/2014/main" xmlns="" id="{BEFF7512-4903-4377-B3FF-A498B55ADA81}"/>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3262935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5.svg"/><Relationship Id="rId4" Type="http://schemas.openxmlformats.org/officeDocument/2006/relationships/image" Target="../media/image25.png"/><Relationship Id="rId9" Type="http://schemas.openxmlformats.org/officeDocument/2006/relationships/image" Target="../media/image39.sv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8A22D856-B1DB-4701-8E3A-B01172117B3A}"/>
              </a:ext>
            </a:extLst>
          </p:cNvPr>
          <p:cNvSpPr/>
          <p:nvPr/>
        </p:nvSpPr>
        <p:spPr>
          <a:xfrm>
            <a:off x="1" y="0"/>
            <a:ext cx="4008814"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0" name="TextBox 9">
            <a:extLst>
              <a:ext uri="{FF2B5EF4-FFF2-40B4-BE49-F238E27FC236}">
                <a16:creationId xmlns:a16="http://schemas.microsoft.com/office/drawing/2014/main" xmlns="" id="{3FBAF20B-54C9-4523-BC3C-52DD464CF4B1}"/>
              </a:ext>
            </a:extLst>
          </p:cNvPr>
          <p:cNvSpPr txBox="1"/>
          <p:nvPr/>
        </p:nvSpPr>
        <p:spPr>
          <a:xfrm>
            <a:off x="112303" y="736734"/>
            <a:ext cx="3784209" cy="1938992"/>
          </a:xfrm>
          <a:prstGeom prst="rect">
            <a:avLst/>
          </a:prstGeom>
          <a:noFill/>
        </p:spPr>
        <p:txBody>
          <a:bodyPr wrap="square" rtlCol="0">
            <a:spAutoFit/>
          </a:bodyPr>
          <a:lstStyle/>
          <a:p>
            <a:r>
              <a:rPr lang="ru-RU" sz="2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Организация закупок продуктов питания, а также услуг по организации готового питания в 2021 году.</a:t>
            </a:r>
          </a:p>
        </p:txBody>
      </p:sp>
      <p:sp>
        <p:nvSpPr>
          <p:cNvPr id="12" name="TextBox 11">
            <a:extLst>
              <a:ext uri="{FF2B5EF4-FFF2-40B4-BE49-F238E27FC236}">
                <a16:creationId xmlns:a16="http://schemas.microsoft.com/office/drawing/2014/main" xmlns="" id="{10532BB7-82B6-4404-934D-0EAB164838BB}"/>
              </a:ext>
            </a:extLst>
          </p:cNvPr>
          <p:cNvSpPr txBox="1"/>
          <p:nvPr/>
        </p:nvSpPr>
        <p:spPr>
          <a:xfrm>
            <a:off x="719138" y="4806881"/>
            <a:ext cx="447558" cy="246221"/>
          </a:xfrm>
          <a:prstGeom prst="rect">
            <a:avLst/>
          </a:prstGeom>
          <a:noFill/>
        </p:spPr>
        <p:txBody>
          <a:bodyPr wrap="none" rtlCol="0">
            <a:spAutoFit/>
          </a:bodyPr>
          <a:lstStyle/>
          <a:p>
            <a:r>
              <a:rPr lang="ru-RU" sz="1000" dirty="0">
                <a:solidFill>
                  <a:schemeClr val="bg1"/>
                </a:solidFill>
              </a:rPr>
              <a:t>20</a:t>
            </a:r>
            <a:r>
              <a:rPr lang="en-US" sz="1000" dirty="0">
                <a:solidFill>
                  <a:schemeClr val="bg1"/>
                </a:solidFill>
              </a:rPr>
              <a:t>2</a:t>
            </a:r>
            <a:r>
              <a:rPr lang="ru-RU" sz="1000" dirty="0">
                <a:solidFill>
                  <a:schemeClr val="bg1"/>
                </a:solidFill>
              </a:rPr>
              <a:t>1</a:t>
            </a:r>
          </a:p>
        </p:txBody>
      </p:sp>
      <p:sp>
        <p:nvSpPr>
          <p:cNvPr id="6" name="TextBox 5"/>
          <p:cNvSpPr txBox="1"/>
          <p:nvPr/>
        </p:nvSpPr>
        <p:spPr>
          <a:xfrm>
            <a:off x="705933" y="3252604"/>
            <a:ext cx="2976661" cy="1446550"/>
          </a:xfrm>
          <a:prstGeom prst="rect">
            <a:avLst/>
          </a:prstGeom>
          <a:noFill/>
        </p:spPr>
        <p:txBody>
          <a:bodyPr wrap="square" rtlCol="0">
            <a:spAutoFit/>
          </a:bodyPr>
          <a:lstStyle/>
          <a:p>
            <a:r>
              <a:rPr lang="ru-RU" sz="2400" b="1" dirty="0">
                <a:solidFill>
                  <a:schemeClr val="bg1"/>
                </a:solidFill>
                <a:effectLst>
                  <a:outerShdw blurRad="38100" dist="38100" dir="2700000" algn="tl">
                    <a:srgbClr val="000000">
                      <a:alpha val="43137"/>
                    </a:srgbClr>
                  </a:outerShdw>
                </a:effectLst>
              </a:rPr>
              <a:t>Некрасов Василий Александрович</a:t>
            </a:r>
          </a:p>
          <a:p>
            <a:endParaRPr lang="ru-RU" sz="800" i="1" dirty="0">
              <a:solidFill>
                <a:schemeClr val="bg1"/>
              </a:solidFill>
            </a:endParaRPr>
          </a:p>
          <a:p>
            <a:r>
              <a:rPr lang="ru-RU" sz="1600" i="1" dirty="0">
                <a:solidFill>
                  <a:schemeClr val="bg1"/>
                </a:solidFill>
              </a:rPr>
              <a:t>Руководитель Департамента методологии АО «ТЭК-Торг»</a:t>
            </a:r>
          </a:p>
        </p:txBody>
      </p:sp>
      <p:pic>
        <p:nvPicPr>
          <p:cNvPr id="4" name="Рисунок 3">
            <a:extLst>
              <a:ext uri="{FF2B5EF4-FFF2-40B4-BE49-F238E27FC236}">
                <a16:creationId xmlns:a16="http://schemas.microsoft.com/office/drawing/2014/main" xmlns="" id="{85C307D8-E546-488C-8BE8-BC2832AFF6BC}"/>
              </a:ext>
            </a:extLst>
          </p:cNvPr>
          <p:cNvPicPr>
            <a:picLocks noChangeAspect="1"/>
          </p:cNvPicPr>
          <p:nvPr/>
        </p:nvPicPr>
        <p:blipFill>
          <a:blip r:embed="rId2"/>
          <a:stretch>
            <a:fillRect/>
          </a:stretch>
        </p:blipFill>
        <p:spPr>
          <a:xfrm>
            <a:off x="4090897" y="90398"/>
            <a:ext cx="5053102" cy="5053102"/>
          </a:xfrm>
          <a:prstGeom prst="rect">
            <a:avLst/>
          </a:prstGeom>
        </p:spPr>
      </p:pic>
    </p:spTree>
    <p:extLst>
      <p:ext uri="{BB962C8B-B14F-4D97-AF65-F5344CB8AC3E}">
        <p14:creationId xmlns:p14="http://schemas.microsoft.com/office/powerpoint/2010/main" val="314340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
        <p:nvSpPr>
          <p:cNvPr id="18" name="Прямоугольник 17">
            <a:extLst>
              <a:ext uri="{FF2B5EF4-FFF2-40B4-BE49-F238E27FC236}">
                <a16:creationId xmlns:a16="http://schemas.microsoft.com/office/drawing/2014/main" xmlns="" id="{93C2583B-FD23-4F5A-A267-1CB840D36232}"/>
              </a:ext>
            </a:extLst>
          </p:cNvPr>
          <p:cNvSpPr/>
          <p:nvPr/>
        </p:nvSpPr>
        <p:spPr>
          <a:xfrm>
            <a:off x="1959782" y="1602254"/>
            <a:ext cx="5224436" cy="1938992"/>
          </a:xfrm>
          <a:prstGeom prst="rect">
            <a:avLst/>
          </a:prstGeom>
        </p:spPr>
        <p:txBody>
          <a:bodyPr wrap="square">
            <a:spAutoFit/>
          </a:bodyPr>
          <a:lstStyle/>
          <a:p>
            <a:pPr lvl="0" algn="ctr">
              <a:spcBef>
                <a:spcPct val="20000"/>
              </a:spcBef>
              <a:spcAft>
                <a:spcPts val="600"/>
              </a:spcAft>
            </a:pPr>
            <a:r>
              <a:rPr lang="ru-RU" sz="6000" b="1" dirty="0">
                <a:solidFill>
                  <a:srgbClr val="0E779D"/>
                </a:solidFill>
                <a:latin typeface="Times New Roman" panose="02020603050405020304" pitchFamily="18" charset="0"/>
                <a:cs typeface="Times New Roman" panose="02020603050405020304" pitchFamily="18" charset="0"/>
              </a:rPr>
              <a:t>Критерии оценки</a:t>
            </a:r>
          </a:p>
        </p:txBody>
      </p:sp>
    </p:spTree>
    <p:extLst>
      <p:ext uri="{BB962C8B-B14F-4D97-AF65-F5344CB8AC3E}">
        <p14:creationId xmlns:p14="http://schemas.microsoft.com/office/powerpoint/2010/main" val="22615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
        <p:nvSpPr>
          <p:cNvPr id="18" name="Прямоугольник 17">
            <a:extLst>
              <a:ext uri="{FF2B5EF4-FFF2-40B4-BE49-F238E27FC236}">
                <a16:creationId xmlns:a16="http://schemas.microsoft.com/office/drawing/2014/main" xmlns="" id="{93C2583B-FD23-4F5A-A267-1CB840D36232}"/>
              </a:ext>
            </a:extLst>
          </p:cNvPr>
          <p:cNvSpPr/>
          <p:nvPr/>
        </p:nvSpPr>
        <p:spPr>
          <a:xfrm>
            <a:off x="629070" y="1182917"/>
            <a:ext cx="6457164" cy="3059299"/>
          </a:xfrm>
          <a:prstGeom prst="rect">
            <a:avLst/>
          </a:prstGeom>
        </p:spPr>
        <p:txBody>
          <a:bodyPr wrap="square">
            <a:spAutoFit/>
          </a:bodyPr>
          <a:lstStyle/>
          <a:p>
            <a:pPr lvl="0">
              <a:spcBef>
                <a:spcPct val="20000"/>
              </a:spcBef>
              <a:spcAft>
                <a:spcPts val="600"/>
              </a:spcAft>
            </a:pPr>
            <a:r>
              <a:rPr lang="ru-RU" sz="1600" b="1" dirty="0">
                <a:solidFill>
                  <a:srgbClr val="0E779D"/>
                </a:solidFill>
                <a:cs typeface="Arial" panose="020B0604020202020204" pitchFamily="34" charset="0"/>
              </a:rPr>
              <a:t>Максимальная значимость </a:t>
            </a:r>
            <a:r>
              <a:rPr lang="ru-RU" sz="1600" b="1" dirty="0" err="1">
                <a:solidFill>
                  <a:srgbClr val="0E779D"/>
                </a:solidFill>
                <a:cs typeface="Arial" panose="020B0604020202020204" pitchFamily="34" charset="0"/>
              </a:rPr>
              <a:t>нестоимостных</a:t>
            </a:r>
            <a:r>
              <a:rPr lang="ru-RU" sz="1600" b="1" dirty="0">
                <a:solidFill>
                  <a:srgbClr val="0E779D"/>
                </a:solidFill>
                <a:cs typeface="Arial" panose="020B0604020202020204" pitchFamily="34" charset="0"/>
              </a:rPr>
              <a:t> критериев – 40</a:t>
            </a:r>
          </a:p>
          <a:p>
            <a:pPr lvl="0">
              <a:spcBef>
                <a:spcPct val="20000"/>
              </a:spcBef>
              <a:spcAft>
                <a:spcPts val="6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Квалификация участников закупки, в том числе наличие у них финансовых ресурсов, на праве собственности или ином законном основании оборудования и других материальных ресурсов, опыта работы, связанного с предметом контракта, и деловой репутации, специалистов и иных работников определенного уровня квалификации (</a:t>
            </a:r>
            <a:r>
              <a:rPr lang="ru-RU" sz="1800" dirty="0">
                <a:effectLst/>
                <a:latin typeface="Calibri" panose="020F0502020204030204" pitchFamily="34" charset="0"/>
                <a:ea typeface="Calibri" panose="020F0502020204030204" pitchFamily="34" charset="0"/>
                <a:cs typeface="Times New Roman" panose="02020603050405020304" pitchFamily="18" charset="0"/>
              </a:rPr>
              <a:t>рассчитывается в соответствии с пунктом 28 раздела III Правил, утвержденных Постановлением № 1085)</a:t>
            </a:r>
            <a:endParaRPr lang="ru-RU" sz="1600" b="1" dirty="0">
              <a:solidFill>
                <a:srgbClr val="0E779D"/>
              </a:solidFill>
              <a:cs typeface="Arial" panose="020B0604020202020204" pitchFamily="34" charset="0"/>
            </a:endParaRPr>
          </a:p>
          <a:p>
            <a:pPr lvl="0">
              <a:spcBef>
                <a:spcPct val="20000"/>
              </a:spcBef>
              <a:spcAft>
                <a:spcPts val="600"/>
              </a:spcAft>
            </a:pPr>
            <a:endParaRPr lang="ru-RU" sz="1600" b="1" dirty="0">
              <a:solidFill>
                <a:srgbClr val="0E779D"/>
              </a:solidFill>
              <a:cs typeface="Arial" panose="020B0604020202020204" pitchFamily="34" charset="0"/>
            </a:endParaRPr>
          </a:p>
        </p:txBody>
      </p:sp>
      <p:pic>
        <p:nvPicPr>
          <p:cNvPr id="10" name="Рисунок 9" descr="Молоток судьи">
            <a:extLst>
              <a:ext uri="{FF2B5EF4-FFF2-40B4-BE49-F238E27FC236}">
                <a16:creationId xmlns:a16="http://schemas.microsoft.com/office/drawing/2014/main" xmlns="" id="{BA575B93-970E-4A88-8785-6DC4709D723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74824" y="2782986"/>
            <a:ext cx="2437588" cy="2437588"/>
          </a:xfrm>
          <a:prstGeom prst="rect">
            <a:avLst/>
          </a:prstGeom>
        </p:spPr>
      </p:pic>
      <p:sp>
        <p:nvSpPr>
          <p:cNvPr id="20" name="Название 1">
            <a:extLst>
              <a:ext uri="{FF2B5EF4-FFF2-40B4-BE49-F238E27FC236}">
                <a16:creationId xmlns:a16="http://schemas.microsoft.com/office/drawing/2014/main" xmlns="" id="{B2A9502C-D915-4EA7-84A4-3212D46CE781}"/>
              </a:ext>
            </a:extLst>
          </p:cNvPr>
          <p:cNvSpPr txBox="1">
            <a:spLocks/>
          </p:cNvSpPr>
          <p:nvPr/>
        </p:nvSpPr>
        <p:spPr>
          <a:xfrm>
            <a:off x="629070" y="0"/>
            <a:ext cx="6390497" cy="981978"/>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latin typeface="Trebuchet MS" panose="020B0603020202020204" pitchFamily="34" charset="0"/>
              </a:rPr>
              <a:t>Постановление Правительства РФ от 28.11.2013 N 1085</a:t>
            </a:r>
            <a:br>
              <a:rPr lang="ru-RU" sz="1800" dirty="0">
                <a:latin typeface="Trebuchet MS" panose="020B0603020202020204" pitchFamily="34" charset="0"/>
              </a:rPr>
            </a:br>
            <a:endParaRPr lang="ru-RU" sz="1800" dirty="0"/>
          </a:p>
        </p:txBody>
      </p:sp>
    </p:spTree>
    <p:extLst>
      <p:ext uri="{BB962C8B-B14F-4D97-AF65-F5344CB8AC3E}">
        <p14:creationId xmlns:p14="http://schemas.microsoft.com/office/powerpoint/2010/main" val="250734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
        <p:nvSpPr>
          <p:cNvPr id="18" name="Прямоугольник 17">
            <a:extLst>
              <a:ext uri="{FF2B5EF4-FFF2-40B4-BE49-F238E27FC236}">
                <a16:creationId xmlns:a16="http://schemas.microsoft.com/office/drawing/2014/main" xmlns="" id="{93C2583B-FD23-4F5A-A267-1CB840D36232}"/>
              </a:ext>
            </a:extLst>
          </p:cNvPr>
          <p:cNvSpPr/>
          <p:nvPr/>
        </p:nvSpPr>
        <p:spPr>
          <a:xfrm>
            <a:off x="629069" y="2033141"/>
            <a:ext cx="8205441" cy="1077218"/>
          </a:xfrm>
          <a:prstGeom prst="rect">
            <a:avLst/>
          </a:prstGeom>
        </p:spPr>
        <p:txBody>
          <a:bodyPr wrap="square">
            <a:spAutoFit/>
          </a:bodyPr>
          <a:lstStyle/>
          <a:p>
            <a:pPr lvl="0">
              <a:spcBef>
                <a:spcPct val="20000"/>
              </a:spcBef>
              <a:spcAft>
                <a:spcPts val="600"/>
              </a:spcAft>
            </a:pPr>
            <a:r>
              <a:rPr lang="ru-RU" sz="1600" b="1" dirty="0">
                <a:solidFill>
                  <a:srgbClr val="0E779D"/>
                </a:solidFill>
                <a:cs typeface="Arial" panose="020B0604020202020204" pitchFamily="34" charset="0"/>
              </a:rPr>
              <a:t>В случае если в отношении участников закупки предъявляются дополнительные требования в соответствии с частью 2 статьи 31 Федерального закона, такие </a:t>
            </a:r>
            <a:r>
              <a:rPr lang="ru-RU" sz="1600" b="1" dirty="0">
                <a:solidFill>
                  <a:srgbClr val="FF0000"/>
                </a:solidFill>
                <a:cs typeface="Arial" panose="020B0604020202020204" pitchFamily="34" charset="0"/>
              </a:rPr>
              <a:t>дополнительные требования не могут применяться в качестве критериев оценки заявок </a:t>
            </a:r>
            <a:r>
              <a:rPr lang="ru-RU" sz="1600" b="1" dirty="0">
                <a:solidFill>
                  <a:srgbClr val="0E779D"/>
                </a:solidFill>
                <a:cs typeface="Arial" panose="020B0604020202020204" pitchFamily="34" charset="0"/>
              </a:rPr>
              <a:t>(предложений).</a:t>
            </a:r>
          </a:p>
        </p:txBody>
      </p:sp>
      <p:pic>
        <p:nvPicPr>
          <p:cNvPr id="10" name="Рисунок 9" descr="Молоток судьи">
            <a:extLst>
              <a:ext uri="{FF2B5EF4-FFF2-40B4-BE49-F238E27FC236}">
                <a16:creationId xmlns:a16="http://schemas.microsoft.com/office/drawing/2014/main" xmlns="" id="{BA575B93-970E-4A88-8785-6DC4709D723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74824" y="2782986"/>
            <a:ext cx="2437588" cy="2437588"/>
          </a:xfrm>
          <a:prstGeom prst="rect">
            <a:avLst/>
          </a:prstGeom>
        </p:spPr>
      </p:pic>
      <p:sp>
        <p:nvSpPr>
          <p:cNvPr id="20" name="Название 1">
            <a:extLst>
              <a:ext uri="{FF2B5EF4-FFF2-40B4-BE49-F238E27FC236}">
                <a16:creationId xmlns:a16="http://schemas.microsoft.com/office/drawing/2014/main" xmlns="" id="{B2A9502C-D915-4EA7-84A4-3212D46CE781}"/>
              </a:ext>
            </a:extLst>
          </p:cNvPr>
          <p:cNvSpPr txBox="1">
            <a:spLocks/>
          </p:cNvSpPr>
          <p:nvPr/>
        </p:nvSpPr>
        <p:spPr>
          <a:xfrm>
            <a:off x="629070" y="0"/>
            <a:ext cx="6390497" cy="981978"/>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latin typeface="Trebuchet MS" panose="020B0603020202020204" pitchFamily="34" charset="0"/>
              </a:rPr>
              <a:t>Постановление Правительства РФ от 28.11.2013 N 1085</a:t>
            </a:r>
            <a:br>
              <a:rPr lang="ru-RU" sz="1800" dirty="0">
                <a:latin typeface="Trebuchet MS" panose="020B0603020202020204" pitchFamily="34" charset="0"/>
              </a:rPr>
            </a:br>
            <a:endParaRPr lang="ru-RU" sz="1800" dirty="0"/>
          </a:p>
        </p:txBody>
      </p:sp>
    </p:spTree>
    <p:extLst>
      <p:ext uri="{BB962C8B-B14F-4D97-AF65-F5344CB8AC3E}">
        <p14:creationId xmlns:p14="http://schemas.microsoft.com/office/powerpoint/2010/main" val="87528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
        <p:nvSpPr>
          <p:cNvPr id="18" name="Прямоугольник 17">
            <a:extLst>
              <a:ext uri="{FF2B5EF4-FFF2-40B4-BE49-F238E27FC236}">
                <a16:creationId xmlns:a16="http://schemas.microsoft.com/office/drawing/2014/main" xmlns="" id="{93C2583B-FD23-4F5A-A267-1CB840D36232}"/>
              </a:ext>
            </a:extLst>
          </p:cNvPr>
          <p:cNvSpPr/>
          <p:nvPr/>
        </p:nvSpPr>
        <p:spPr>
          <a:xfrm>
            <a:off x="358836" y="669447"/>
            <a:ext cx="8011693" cy="2926955"/>
          </a:xfrm>
          <a:prstGeom prst="rect">
            <a:avLst/>
          </a:prstGeom>
        </p:spPr>
        <p:txBody>
          <a:bodyPr wrap="square">
            <a:spAutoFit/>
          </a:bodyPr>
          <a:lstStyle/>
          <a:p>
            <a:pPr lvl="0">
              <a:spcBef>
                <a:spcPct val="20000"/>
              </a:spcBef>
              <a:spcAft>
                <a:spcPts val="600"/>
              </a:spcAft>
            </a:pPr>
            <a:r>
              <a:rPr lang="ru-RU" sz="1600" b="1" dirty="0">
                <a:solidFill>
                  <a:srgbClr val="0E779D"/>
                </a:solidFill>
                <a:cs typeface="Arial" panose="020B0604020202020204" pitchFamily="34" charset="0"/>
              </a:rPr>
              <a:t>Пример показателя по критерию:</a:t>
            </a:r>
          </a:p>
          <a:p>
            <a:pPr lvl="0">
              <a:spcBef>
                <a:spcPct val="20000"/>
              </a:spcBef>
              <a:spcAft>
                <a:spcPts val="600"/>
              </a:spcAft>
            </a:pPr>
            <a:r>
              <a:rPr lang="ru-RU" sz="1600" b="1" dirty="0">
                <a:effectLst/>
                <a:latin typeface="Calibri" panose="020F0502020204030204" pitchFamily="34" charset="0"/>
                <a:ea typeface="Calibri" panose="020F0502020204030204" pitchFamily="34" charset="0"/>
                <a:cs typeface="Times New Roman" panose="02020603050405020304" pitchFamily="18" charset="0"/>
              </a:rPr>
              <a:t>Общий объем оказанных услуг</a:t>
            </a:r>
            <a:r>
              <a:rPr lang="ru-RU" sz="1600" dirty="0">
                <a:effectLst/>
                <a:latin typeface="Calibri" panose="020F0502020204030204" pitchFamily="34" charset="0"/>
                <a:ea typeface="Calibri" panose="020F0502020204030204" pitchFamily="34" charset="0"/>
                <a:cs typeface="Times New Roman" panose="02020603050405020304" pitchFamily="18" charset="0"/>
              </a:rPr>
              <a:t>, выраженный в койко-днях, по результатам исполненных без пеней, штрафов государственных, муниципальных  контрактов, договоров с </a:t>
            </a:r>
            <a:r>
              <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учреждениями здравоохранения</a:t>
            </a:r>
            <a:r>
              <a:rPr lang="ru-RU" sz="1600" dirty="0">
                <a:effectLst/>
                <a:latin typeface="Calibri" panose="020F0502020204030204" pitchFamily="34" charset="0"/>
                <a:ea typeface="Calibri" panose="020F0502020204030204" pitchFamily="34" charset="0"/>
                <a:cs typeface="Times New Roman" panose="02020603050405020304" pitchFamily="18" charset="0"/>
              </a:rPr>
              <a:t>, на оказание услуг по организации питания, заключенных по результатам открытых конкурсов (в том числе в электронной форме), конкурсов с ограниченным участием (в том числе в электронной форме), запросов предложений (в том числе в электронной форме) в соответствии с положениями Федерального закона от 05.04.2013  № 44-ФЗ «О контрактной системе в сфере закупок товаров, работ, услуг для обеспечения государственных и муниципальных нужд» или Федерального закона от 18.07.2011г. №223-ФЗ «О закупках товаров, работ, услуг отдельными видами юридических лиц».</a:t>
            </a:r>
            <a:endParaRPr lang="ru-RU" sz="1600" b="1" dirty="0">
              <a:solidFill>
                <a:srgbClr val="0E779D"/>
              </a:solidFill>
              <a:cs typeface="Arial" panose="020B0604020202020204" pitchFamily="34" charset="0"/>
            </a:endParaRPr>
          </a:p>
        </p:txBody>
      </p:sp>
      <p:pic>
        <p:nvPicPr>
          <p:cNvPr id="10" name="Рисунок 9" descr="Молоток судьи">
            <a:extLst>
              <a:ext uri="{FF2B5EF4-FFF2-40B4-BE49-F238E27FC236}">
                <a16:creationId xmlns:a16="http://schemas.microsoft.com/office/drawing/2014/main" xmlns="" id="{BA575B93-970E-4A88-8785-6DC4709D723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32504" y="2826024"/>
            <a:ext cx="2437588" cy="2437588"/>
          </a:xfrm>
          <a:prstGeom prst="rect">
            <a:avLst/>
          </a:prstGeom>
        </p:spPr>
      </p:pic>
      <p:graphicFrame>
        <p:nvGraphicFramePr>
          <p:cNvPr id="2" name="Таблица 1">
            <a:extLst>
              <a:ext uri="{FF2B5EF4-FFF2-40B4-BE49-F238E27FC236}">
                <a16:creationId xmlns:a16="http://schemas.microsoft.com/office/drawing/2014/main" xmlns="" id="{7480B352-0E04-4B07-B64D-282874D3D6BE}"/>
              </a:ext>
            </a:extLst>
          </p:cNvPr>
          <p:cNvGraphicFramePr>
            <a:graphicFrameLocks noGrp="1"/>
          </p:cNvGraphicFramePr>
          <p:nvPr/>
        </p:nvGraphicFramePr>
        <p:xfrm>
          <a:off x="629070" y="3859848"/>
          <a:ext cx="3077210" cy="1097280"/>
        </p:xfrm>
        <a:graphic>
          <a:graphicData uri="http://schemas.openxmlformats.org/drawingml/2006/table">
            <a:tbl>
              <a:tblPr firstRow="1" firstCol="1" bandRow="1">
                <a:tableStyleId>{5C22544A-7EE6-4342-B048-85BDC9FD1C3A}</a:tableStyleId>
              </a:tblPr>
              <a:tblGrid>
                <a:gridCol w="466090">
                  <a:extLst>
                    <a:ext uri="{9D8B030D-6E8A-4147-A177-3AD203B41FA5}">
                      <a16:colId xmlns:a16="http://schemas.microsoft.com/office/drawing/2014/main" xmlns="" val="2865609205"/>
                    </a:ext>
                  </a:extLst>
                </a:gridCol>
                <a:gridCol w="1440815">
                  <a:extLst>
                    <a:ext uri="{9D8B030D-6E8A-4147-A177-3AD203B41FA5}">
                      <a16:colId xmlns:a16="http://schemas.microsoft.com/office/drawing/2014/main" xmlns="" val="2961256972"/>
                    </a:ext>
                  </a:extLst>
                </a:gridCol>
                <a:gridCol w="1170305">
                  <a:extLst>
                    <a:ext uri="{9D8B030D-6E8A-4147-A177-3AD203B41FA5}">
                      <a16:colId xmlns:a16="http://schemas.microsoft.com/office/drawing/2014/main" xmlns="" val="3666922145"/>
                    </a:ext>
                  </a:extLst>
                </a:gridCol>
              </a:tblGrid>
              <a:tr h="0">
                <a:tc>
                  <a:txBody>
                    <a:bodyPr/>
                    <a:lstStyle/>
                    <a:p>
                      <a:pPr algn="just">
                        <a:tabLst>
                          <a:tab pos="342900" algn="l"/>
                          <a:tab pos="6515100" algn="l"/>
                        </a:tabLst>
                      </a:pPr>
                      <a:r>
                        <a:rPr lang="ru-RU" sz="900" kern="150">
                          <a:effectLst/>
                        </a:rPr>
                        <a:t>№ п/п</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Количество койко-дней в месяц</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Количество присуждаемых баллов</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39470398"/>
                  </a:ext>
                </a:extLst>
              </a:tr>
              <a:tr h="0">
                <a:tc>
                  <a:txBody>
                    <a:bodyPr/>
                    <a:lstStyle/>
                    <a:p>
                      <a:pPr algn="just">
                        <a:tabLst>
                          <a:tab pos="342900" algn="l"/>
                          <a:tab pos="6515100" algn="l"/>
                        </a:tabLst>
                      </a:pPr>
                      <a:r>
                        <a:rPr lang="ru-RU" sz="900" kern="150">
                          <a:effectLst/>
                        </a:rPr>
                        <a:t>1</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20000 и более </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80</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51014721"/>
                  </a:ext>
                </a:extLst>
              </a:tr>
              <a:tr h="0">
                <a:tc>
                  <a:txBody>
                    <a:bodyPr/>
                    <a:lstStyle/>
                    <a:p>
                      <a:pPr algn="just">
                        <a:tabLst>
                          <a:tab pos="342900" algn="l"/>
                          <a:tab pos="6515100" algn="l"/>
                        </a:tabLst>
                      </a:pPr>
                      <a:r>
                        <a:rPr lang="ru-RU" sz="900" kern="150">
                          <a:effectLst/>
                        </a:rPr>
                        <a:t>2</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17000-19999</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60</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93158099"/>
                  </a:ext>
                </a:extLst>
              </a:tr>
              <a:tr h="0">
                <a:tc>
                  <a:txBody>
                    <a:bodyPr/>
                    <a:lstStyle/>
                    <a:p>
                      <a:pPr algn="just">
                        <a:tabLst>
                          <a:tab pos="342900" algn="l"/>
                          <a:tab pos="6515100" algn="l"/>
                        </a:tabLst>
                      </a:pPr>
                      <a:r>
                        <a:rPr lang="ru-RU" sz="900" kern="150">
                          <a:effectLst/>
                        </a:rPr>
                        <a:t>3</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14000-16999</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40</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24690945"/>
                  </a:ext>
                </a:extLst>
              </a:tr>
              <a:tr h="0">
                <a:tc>
                  <a:txBody>
                    <a:bodyPr/>
                    <a:lstStyle/>
                    <a:p>
                      <a:pPr algn="just">
                        <a:tabLst>
                          <a:tab pos="342900" algn="l"/>
                          <a:tab pos="6515100" algn="l"/>
                        </a:tabLst>
                      </a:pPr>
                      <a:r>
                        <a:rPr lang="ru-RU" sz="900" kern="150">
                          <a:effectLst/>
                        </a:rPr>
                        <a:t>4</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11000-13999</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20</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55139108"/>
                  </a:ext>
                </a:extLst>
              </a:tr>
              <a:tr h="0">
                <a:tc>
                  <a:txBody>
                    <a:bodyPr/>
                    <a:lstStyle/>
                    <a:p>
                      <a:pPr algn="just">
                        <a:tabLst>
                          <a:tab pos="342900" algn="l"/>
                          <a:tab pos="6515100" algn="l"/>
                        </a:tabLst>
                      </a:pPr>
                      <a:r>
                        <a:rPr lang="ru-RU" sz="900" kern="150">
                          <a:effectLst/>
                        </a:rPr>
                        <a:t>5</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a:effectLst/>
                        </a:rPr>
                        <a:t>Менее 11000</a:t>
                      </a:r>
                      <a:endParaRPr lang="ru-RU" sz="1200" kern="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342900" algn="l"/>
                          <a:tab pos="6515100" algn="l"/>
                        </a:tabLst>
                      </a:pPr>
                      <a:r>
                        <a:rPr lang="ru-RU" sz="900" kern="150" dirty="0">
                          <a:effectLst/>
                        </a:rPr>
                        <a:t>0</a:t>
                      </a:r>
                      <a:endParaRPr lang="ru-RU" sz="1200" kern="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20671876"/>
                  </a:ext>
                </a:extLst>
              </a:tr>
            </a:tbl>
          </a:graphicData>
        </a:graphic>
      </p:graphicFrame>
      <p:sp>
        <p:nvSpPr>
          <p:cNvPr id="4" name="Rectangle 1">
            <a:extLst>
              <a:ext uri="{FF2B5EF4-FFF2-40B4-BE49-F238E27FC236}">
                <a16:creationId xmlns:a16="http://schemas.microsoft.com/office/drawing/2014/main" xmlns="" id="{0C927088-9109-4A0E-9D11-965054BC5383}"/>
              </a:ext>
            </a:extLst>
          </p:cNvPr>
          <p:cNvSpPr>
            <a:spLocks noChangeArrowheads="1"/>
          </p:cNvSpPr>
          <p:nvPr/>
        </p:nvSpPr>
        <p:spPr bwMode="auto">
          <a:xfrm>
            <a:off x="358836" y="3525465"/>
            <a:ext cx="75472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42900" algn="l"/>
                <a:tab pos="6515100" algn="l"/>
              </a:tabLst>
              <a:defRPr>
                <a:solidFill>
                  <a:schemeClr val="tx1"/>
                </a:solidFill>
                <a:latin typeface="Arial" panose="020B0604020202020204" pitchFamily="34" charset="0"/>
              </a:defRPr>
            </a:lvl1pPr>
            <a:lvl2pPr eaLnBrk="0" fontAlgn="base" hangingPunct="0">
              <a:spcBef>
                <a:spcPct val="0"/>
              </a:spcBef>
              <a:spcAft>
                <a:spcPct val="0"/>
              </a:spcAft>
              <a:tabLst>
                <a:tab pos="342900" algn="l"/>
                <a:tab pos="6515100" algn="l"/>
              </a:tabLst>
              <a:defRPr>
                <a:solidFill>
                  <a:schemeClr val="tx1"/>
                </a:solidFill>
                <a:latin typeface="Arial" panose="020B0604020202020204" pitchFamily="34" charset="0"/>
              </a:defRPr>
            </a:lvl2pPr>
            <a:lvl3pPr eaLnBrk="0" fontAlgn="base" hangingPunct="0">
              <a:spcBef>
                <a:spcPct val="0"/>
              </a:spcBef>
              <a:spcAft>
                <a:spcPct val="0"/>
              </a:spcAft>
              <a:tabLst>
                <a:tab pos="342900" algn="l"/>
                <a:tab pos="6515100" algn="l"/>
              </a:tabLst>
              <a:defRPr>
                <a:solidFill>
                  <a:schemeClr val="tx1"/>
                </a:solidFill>
                <a:latin typeface="Arial" panose="020B0604020202020204" pitchFamily="34" charset="0"/>
              </a:defRPr>
            </a:lvl3pPr>
            <a:lvl4pPr eaLnBrk="0" fontAlgn="base" hangingPunct="0">
              <a:spcBef>
                <a:spcPct val="0"/>
              </a:spcBef>
              <a:spcAft>
                <a:spcPct val="0"/>
              </a:spcAft>
              <a:tabLst>
                <a:tab pos="342900" algn="l"/>
                <a:tab pos="6515100" algn="l"/>
              </a:tabLst>
              <a:defRPr>
                <a:solidFill>
                  <a:schemeClr val="tx1"/>
                </a:solidFill>
                <a:latin typeface="Arial" panose="020B0604020202020204" pitchFamily="34" charset="0"/>
              </a:defRPr>
            </a:lvl4pPr>
            <a:lvl5pPr eaLnBrk="0" fontAlgn="base" hangingPunct="0">
              <a:spcBef>
                <a:spcPct val="0"/>
              </a:spcBef>
              <a:spcAft>
                <a:spcPct val="0"/>
              </a:spcAft>
              <a:tabLst>
                <a:tab pos="342900" algn="l"/>
                <a:tab pos="6515100" algn="l"/>
              </a:tabLst>
              <a:defRPr>
                <a:solidFill>
                  <a:schemeClr val="tx1"/>
                </a:solidFill>
                <a:latin typeface="Arial" panose="020B0604020202020204" pitchFamily="34" charset="0"/>
              </a:defRPr>
            </a:lvl5pPr>
            <a:lvl6pPr eaLnBrk="0" fontAlgn="base" hangingPunct="0">
              <a:spcBef>
                <a:spcPct val="0"/>
              </a:spcBef>
              <a:spcAft>
                <a:spcPct val="0"/>
              </a:spcAft>
              <a:tabLst>
                <a:tab pos="342900" algn="l"/>
                <a:tab pos="6515100" algn="l"/>
              </a:tabLst>
              <a:defRPr>
                <a:solidFill>
                  <a:schemeClr val="tx1"/>
                </a:solidFill>
                <a:latin typeface="Arial" panose="020B0604020202020204" pitchFamily="34" charset="0"/>
              </a:defRPr>
            </a:lvl6pPr>
            <a:lvl7pPr eaLnBrk="0" fontAlgn="base" hangingPunct="0">
              <a:spcBef>
                <a:spcPct val="0"/>
              </a:spcBef>
              <a:spcAft>
                <a:spcPct val="0"/>
              </a:spcAft>
              <a:tabLst>
                <a:tab pos="342900" algn="l"/>
                <a:tab pos="6515100" algn="l"/>
              </a:tabLst>
              <a:defRPr>
                <a:solidFill>
                  <a:schemeClr val="tx1"/>
                </a:solidFill>
                <a:latin typeface="Arial" panose="020B0604020202020204" pitchFamily="34" charset="0"/>
              </a:defRPr>
            </a:lvl7pPr>
            <a:lvl8pPr eaLnBrk="0" fontAlgn="base" hangingPunct="0">
              <a:spcBef>
                <a:spcPct val="0"/>
              </a:spcBef>
              <a:spcAft>
                <a:spcPct val="0"/>
              </a:spcAft>
              <a:tabLst>
                <a:tab pos="342900" algn="l"/>
                <a:tab pos="6515100" algn="l"/>
              </a:tabLst>
              <a:defRPr>
                <a:solidFill>
                  <a:schemeClr val="tx1"/>
                </a:solidFill>
                <a:latin typeface="Arial" panose="020B0604020202020204" pitchFamily="34" charset="0"/>
              </a:defRPr>
            </a:lvl8pPr>
            <a:lvl9pPr eaLnBrk="0" fontAlgn="base" hangingPunct="0">
              <a:spcBef>
                <a:spcPct val="0"/>
              </a:spcBef>
              <a:spcAft>
                <a:spcPct val="0"/>
              </a:spcAft>
              <a:tabLst>
                <a:tab pos="342900" algn="l"/>
                <a:tab pos="65151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42900" algn="l"/>
                <a:tab pos="6515100" algn="l"/>
              </a:tabLst>
            </a:pPr>
            <a:r>
              <a:rPr kumimoji="0" lang="ru-RU" altLang="zh-CN"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Количество баллов, присуждаемых по критерию оценки (показателю).</a:t>
            </a:r>
            <a:r>
              <a:rPr kumimoji="0" lang="ru-RU" altLang="zh-CN"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ru-RU" altLang="zh-CN"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Общий объем оказанных услуг.</a:t>
            </a:r>
            <a:endParaRPr kumimoji="0" lang="ru-RU" altLang="zh-CN" sz="1800" b="0" i="0" u="none" strike="noStrike" cap="none" normalizeH="0" baseline="0" dirty="0">
              <a:ln>
                <a:noFill/>
              </a:ln>
              <a:solidFill>
                <a:schemeClr val="tx1"/>
              </a:solidFill>
              <a:effectLst/>
              <a:latin typeface="Arial" panose="020B0604020202020204" pitchFamily="34" charset="0"/>
            </a:endParaRPr>
          </a:p>
        </p:txBody>
      </p:sp>
      <p:pic>
        <p:nvPicPr>
          <p:cNvPr id="6" name="Рисунок 5">
            <a:extLst>
              <a:ext uri="{FF2B5EF4-FFF2-40B4-BE49-F238E27FC236}">
                <a16:creationId xmlns:a16="http://schemas.microsoft.com/office/drawing/2014/main" xmlns="" id="{647940AE-C7EB-4A62-A0F0-27F7288FBA3E}"/>
              </a:ext>
            </a:extLst>
          </p:cNvPr>
          <p:cNvPicPr>
            <a:picLocks noChangeAspect="1"/>
          </p:cNvPicPr>
          <p:nvPr/>
        </p:nvPicPr>
        <p:blipFill>
          <a:blip r:embed="rId4"/>
          <a:stretch>
            <a:fillRect/>
          </a:stretch>
        </p:blipFill>
        <p:spPr>
          <a:xfrm>
            <a:off x="572877" y="80045"/>
            <a:ext cx="2666082" cy="589402"/>
          </a:xfrm>
          <a:prstGeom prst="rect">
            <a:avLst/>
          </a:prstGeom>
        </p:spPr>
      </p:pic>
      <p:sp>
        <p:nvSpPr>
          <p:cNvPr id="7" name="TextBox 6">
            <a:extLst>
              <a:ext uri="{FF2B5EF4-FFF2-40B4-BE49-F238E27FC236}">
                <a16:creationId xmlns:a16="http://schemas.microsoft.com/office/drawing/2014/main" xmlns="" id="{71F5487B-C587-4A0A-B7DF-B9016DB0E237}"/>
              </a:ext>
            </a:extLst>
          </p:cNvPr>
          <p:cNvSpPr txBox="1"/>
          <p:nvPr/>
        </p:nvSpPr>
        <p:spPr>
          <a:xfrm>
            <a:off x="3976514" y="3946823"/>
            <a:ext cx="3929980" cy="923330"/>
          </a:xfrm>
          <a:prstGeom prst="rect">
            <a:avLst/>
          </a:prstGeom>
          <a:noFill/>
        </p:spPr>
        <p:txBody>
          <a:bodyPr wrap="square" rtlCol="0">
            <a:spAutoFit/>
          </a:bodyPr>
          <a:lstStyle/>
          <a:p>
            <a:r>
              <a:rPr lang="ru-RU" dirty="0">
                <a:solidFill>
                  <a:srgbClr val="FF0000"/>
                </a:solidFill>
              </a:rPr>
              <a:t>Подана жалоба  признана </a:t>
            </a:r>
            <a:r>
              <a:rPr lang="ru-RU" b="1" dirty="0">
                <a:solidFill>
                  <a:srgbClr val="FF0000"/>
                </a:solidFill>
              </a:rPr>
              <a:t>не обоснованной </a:t>
            </a:r>
            <a:r>
              <a:rPr lang="ru-RU" dirty="0">
                <a:solidFill>
                  <a:srgbClr val="FF0000"/>
                </a:solidFill>
              </a:rPr>
              <a:t>при установлении данного показателя</a:t>
            </a:r>
          </a:p>
        </p:txBody>
      </p:sp>
    </p:spTree>
    <p:extLst>
      <p:ext uri="{BB962C8B-B14F-4D97-AF65-F5344CB8AC3E}">
        <p14:creationId xmlns:p14="http://schemas.microsoft.com/office/powerpoint/2010/main" val="145522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14</a:t>
            </a:fld>
            <a:endParaRPr lang="en-US" dirty="0"/>
          </a:p>
        </p:txBody>
      </p:sp>
      <p:sp>
        <p:nvSpPr>
          <p:cNvPr id="18" name="Прямоугольник 17">
            <a:extLst>
              <a:ext uri="{FF2B5EF4-FFF2-40B4-BE49-F238E27FC236}">
                <a16:creationId xmlns:a16="http://schemas.microsoft.com/office/drawing/2014/main" xmlns="" id="{93C2583B-FD23-4F5A-A267-1CB840D36232}"/>
              </a:ext>
            </a:extLst>
          </p:cNvPr>
          <p:cNvSpPr/>
          <p:nvPr/>
        </p:nvSpPr>
        <p:spPr>
          <a:xfrm>
            <a:off x="358836" y="669447"/>
            <a:ext cx="8011693" cy="3185487"/>
          </a:xfrm>
          <a:prstGeom prst="rect">
            <a:avLst/>
          </a:prstGeom>
        </p:spPr>
        <p:txBody>
          <a:bodyPr wrap="square">
            <a:spAutoFit/>
          </a:bodyPr>
          <a:lstStyle/>
          <a:p>
            <a:pPr lvl="0">
              <a:spcBef>
                <a:spcPct val="20000"/>
              </a:spcBef>
              <a:spcAft>
                <a:spcPts val="600"/>
              </a:spcAft>
            </a:pPr>
            <a:r>
              <a:rPr lang="ru-RU" sz="1600" b="1" dirty="0">
                <a:solidFill>
                  <a:srgbClr val="0E779D"/>
                </a:solidFill>
                <a:cs typeface="Arial" panose="020B0604020202020204" pitchFamily="34" charset="0"/>
              </a:rPr>
              <a:t>Пример показателя по критерию:</a:t>
            </a:r>
          </a:p>
          <a:p>
            <a:pPr algn="just">
              <a:tabLst>
                <a:tab pos="342900" algn="l"/>
                <a:tab pos="6515100" algn="l"/>
              </a:tabLst>
            </a:pPr>
            <a:r>
              <a:rPr lang="ru-RU" sz="1800" b="1" kern="150" dirty="0">
                <a:effectLst/>
                <a:latin typeface="Times New Roman" panose="02020603050405020304" pitchFamily="18" charset="0"/>
                <a:ea typeface="Times New Roman" panose="02020603050405020304" pitchFamily="18" charset="0"/>
              </a:rPr>
              <a:t>Обеспеченность участника закупки трудовыми ресурсами</a:t>
            </a:r>
            <a:endParaRPr lang="ru-RU" sz="1800" kern="150" dirty="0">
              <a:effectLst/>
              <a:latin typeface="Times New Roman" panose="02020603050405020304" pitchFamily="18" charset="0"/>
              <a:ea typeface="Times New Roman" panose="02020603050405020304" pitchFamily="18" charset="0"/>
            </a:endParaRPr>
          </a:p>
          <a:p>
            <a:pPr algn="just">
              <a:tabLst>
                <a:tab pos="342900" algn="l"/>
                <a:tab pos="6515100" algn="l"/>
              </a:tabLst>
            </a:pPr>
            <a:r>
              <a:rPr lang="ru-RU" sz="1800" kern="150" dirty="0">
                <a:effectLst/>
                <a:latin typeface="Times New Roman" panose="02020603050405020304" pitchFamily="18" charset="0"/>
                <a:ea typeface="Times New Roman" panose="02020603050405020304" pitchFamily="18" charset="0"/>
              </a:rPr>
              <a:t>Количество в штате участника закупки (или привлеченных на ином основании) специалистов со средним специальным (профессиональным) образованием, в соответствии с профессиональным стандартом: поваров 5, 6 разряда.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Сведения, указанные в форме должны подтверждаться входящими в заявку участника копиями следующих документов: штатного расписания участника закупки; действующей медицинской (санитарной) книжки; трудовой книжки или трудового договора по совместительству.  Участник закупки предоставляет информацию с учетом требования Федерального Закона от 27.06.2006 г. 152-ФЗ «О персональных данных».</a:t>
            </a:r>
            <a:endParaRPr lang="ru-RU" sz="1600" b="1" dirty="0">
              <a:solidFill>
                <a:srgbClr val="0E779D"/>
              </a:solidFill>
              <a:cs typeface="Arial" panose="020B0604020202020204" pitchFamily="34" charset="0"/>
            </a:endParaRPr>
          </a:p>
        </p:txBody>
      </p:sp>
      <p:pic>
        <p:nvPicPr>
          <p:cNvPr id="10" name="Рисунок 9" descr="Молоток судьи">
            <a:extLst>
              <a:ext uri="{FF2B5EF4-FFF2-40B4-BE49-F238E27FC236}">
                <a16:creationId xmlns:a16="http://schemas.microsoft.com/office/drawing/2014/main" xmlns="" id="{BA575B93-970E-4A88-8785-6DC4709D723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687249" y="2782986"/>
            <a:ext cx="2437588" cy="2437588"/>
          </a:xfrm>
          <a:prstGeom prst="rect">
            <a:avLst/>
          </a:prstGeom>
        </p:spPr>
      </p:pic>
    </p:spTree>
    <p:extLst>
      <p:ext uri="{BB962C8B-B14F-4D97-AF65-F5344CB8AC3E}">
        <p14:creationId xmlns:p14="http://schemas.microsoft.com/office/powerpoint/2010/main" val="98963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15</a:t>
            </a:fld>
            <a:endParaRPr lang="en-US" dirty="0"/>
          </a:p>
        </p:txBody>
      </p:sp>
      <p:sp>
        <p:nvSpPr>
          <p:cNvPr id="18" name="Прямоугольник 17">
            <a:extLst>
              <a:ext uri="{FF2B5EF4-FFF2-40B4-BE49-F238E27FC236}">
                <a16:creationId xmlns:a16="http://schemas.microsoft.com/office/drawing/2014/main" xmlns="" id="{93C2583B-FD23-4F5A-A267-1CB840D36232}"/>
              </a:ext>
            </a:extLst>
          </p:cNvPr>
          <p:cNvSpPr/>
          <p:nvPr/>
        </p:nvSpPr>
        <p:spPr>
          <a:xfrm>
            <a:off x="358837" y="669447"/>
            <a:ext cx="4951718" cy="4355038"/>
          </a:xfrm>
          <a:prstGeom prst="rect">
            <a:avLst/>
          </a:prstGeom>
        </p:spPr>
        <p:txBody>
          <a:bodyPr wrap="square">
            <a:spAutoFit/>
          </a:bodyPr>
          <a:lstStyle/>
          <a:p>
            <a:pPr lvl="0">
              <a:spcBef>
                <a:spcPct val="20000"/>
              </a:spcBef>
              <a:spcAft>
                <a:spcPts val="600"/>
              </a:spcAft>
            </a:pPr>
            <a:r>
              <a:rPr lang="ru-RU" sz="1600" b="1" dirty="0">
                <a:solidFill>
                  <a:srgbClr val="0E779D"/>
                </a:solidFill>
                <a:cs typeface="Arial" panose="020B0604020202020204" pitchFamily="34" charset="0"/>
              </a:rPr>
              <a:t>Пример показателя по критерию:</a:t>
            </a:r>
          </a:p>
          <a:p>
            <a:pPr algn="just">
              <a:tabLst>
                <a:tab pos="342900" algn="l"/>
                <a:tab pos="6515100" algn="l"/>
              </a:tabLst>
            </a:pPr>
            <a:r>
              <a:rPr lang="ru-RU" sz="1600" b="1" kern="150" dirty="0">
                <a:effectLst/>
                <a:latin typeface="Times New Roman" panose="02020603050405020304" pitchFamily="18" charset="0"/>
                <a:ea typeface="Times New Roman" panose="02020603050405020304" pitchFamily="18" charset="0"/>
              </a:rPr>
              <a:t>Оценка материально-технической базы участника. Остаточная стоимость 12 единиц оборудования по перечню в соответствии с Техническим заданием. В перечень входят:</a:t>
            </a:r>
            <a:endParaRPr lang="ru-RU" sz="1600" kern="15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342900" algn="l"/>
                <a:tab pos="6515100" algn="l"/>
              </a:tabLst>
            </a:pPr>
            <a:r>
              <a:rPr lang="ru-RU" sz="1600" kern="150" dirty="0">
                <a:effectLst/>
                <a:latin typeface="Times New Roman" panose="02020603050405020304" pitchFamily="18" charset="0"/>
                <a:ea typeface="Times New Roman" panose="02020603050405020304" pitchFamily="18" charset="0"/>
              </a:rPr>
              <a:t>Морозильный ларь с глухими крышками</a:t>
            </a:r>
          </a:p>
          <a:p>
            <a:pPr marL="342900" lvl="0" indent="-342900" algn="just">
              <a:buFont typeface="+mj-lt"/>
              <a:buAutoNum type="arabicPeriod"/>
              <a:tabLst>
                <a:tab pos="342900" algn="l"/>
                <a:tab pos="6515100" algn="l"/>
              </a:tabLst>
            </a:pPr>
            <a:r>
              <a:rPr lang="ru-RU" sz="1600" kern="150" dirty="0">
                <a:effectLst/>
                <a:latin typeface="Times New Roman" panose="02020603050405020304" pitchFamily="18" charset="0"/>
                <a:ea typeface="Times New Roman" panose="02020603050405020304" pitchFamily="18" charset="0"/>
              </a:rPr>
              <a:t>Шкаф холодильный</a:t>
            </a:r>
          </a:p>
          <a:p>
            <a:pPr marL="342900" lvl="0" indent="-342900" algn="just">
              <a:buFont typeface="+mj-lt"/>
              <a:buAutoNum type="arabicPeriod"/>
              <a:tabLst>
                <a:tab pos="342900" algn="l"/>
                <a:tab pos="6515100" algn="l"/>
              </a:tabLst>
            </a:pPr>
            <a:r>
              <a:rPr lang="ru-RU" sz="1600" kern="150" dirty="0" err="1">
                <a:effectLst/>
                <a:latin typeface="Times New Roman" panose="02020603050405020304" pitchFamily="18" charset="0"/>
                <a:ea typeface="Times New Roman" panose="02020603050405020304" pitchFamily="18" charset="0"/>
              </a:rPr>
              <a:t>Пароконвектомат</a:t>
            </a:r>
            <a:r>
              <a:rPr lang="ru-RU" sz="1600" kern="150" dirty="0">
                <a:effectLst/>
                <a:latin typeface="Times New Roman" panose="02020603050405020304" pitchFamily="18" charset="0"/>
                <a:ea typeface="Times New Roman" panose="02020603050405020304" pitchFamily="18" charset="0"/>
              </a:rPr>
              <a:t> с </a:t>
            </a:r>
            <a:r>
              <a:rPr lang="ru-RU" sz="1600" kern="150" dirty="0" err="1">
                <a:effectLst/>
                <a:latin typeface="Times New Roman" panose="02020603050405020304" pitchFamily="18" charset="0"/>
                <a:ea typeface="Times New Roman" panose="02020603050405020304" pitchFamily="18" charset="0"/>
              </a:rPr>
              <a:t>электродушем</a:t>
            </a:r>
            <a:endParaRPr lang="ru-RU" sz="1600" kern="15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342900" algn="l"/>
                <a:tab pos="6515100" algn="l"/>
              </a:tabLst>
            </a:pPr>
            <a:r>
              <a:rPr lang="ru-RU" sz="1600" kern="150" dirty="0">
                <a:effectLst/>
                <a:latin typeface="Times New Roman" panose="02020603050405020304" pitchFamily="18" charset="0"/>
                <a:ea typeface="Times New Roman" panose="02020603050405020304" pitchFamily="18" charset="0"/>
              </a:rPr>
              <a:t>Электрическая индукционная плита</a:t>
            </a:r>
          </a:p>
          <a:p>
            <a:pPr marL="342900" lvl="0" indent="-342900" algn="just">
              <a:buFont typeface="+mj-lt"/>
              <a:buAutoNum type="arabicPeriod"/>
              <a:tabLst>
                <a:tab pos="342900" algn="l"/>
                <a:tab pos="6515100" algn="l"/>
              </a:tabLst>
            </a:pPr>
            <a:r>
              <a:rPr lang="ru-RU" sz="1600" kern="150" dirty="0" err="1">
                <a:effectLst/>
                <a:latin typeface="Times New Roman" panose="02020603050405020304" pitchFamily="18" charset="0"/>
                <a:ea typeface="Times New Roman" panose="02020603050405020304" pitchFamily="18" charset="0"/>
              </a:rPr>
              <a:t>Электросковорода</a:t>
            </a:r>
            <a:endParaRPr lang="ru-RU" sz="1600" kern="15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342900" algn="l"/>
                <a:tab pos="6515100" algn="l"/>
              </a:tabLst>
            </a:pPr>
            <a:r>
              <a:rPr lang="ru-RU" sz="1600" kern="150" dirty="0" err="1">
                <a:effectLst/>
                <a:latin typeface="Times New Roman" panose="02020603050405020304" pitchFamily="18" charset="0"/>
                <a:ea typeface="Times New Roman" panose="02020603050405020304" pitchFamily="18" charset="0"/>
              </a:rPr>
              <a:t>Электроварка</a:t>
            </a:r>
            <a:endParaRPr lang="ru-RU" sz="1600" kern="15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342900" algn="l"/>
                <a:tab pos="6515100" algn="l"/>
              </a:tabLst>
            </a:pPr>
            <a:r>
              <a:rPr lang="ru-RU" sz="1600" kern="150" dirty="0" err="1">
                <a:effectLst/>
                <a:latin typeface="Times New Roman" panose="02020603050405020304" pitchFamily="18" charset="0"/>
                <a:ea typeface="Times New Roman" panose="02020603050405020304" pitchFamily="18" charset="0"/>
              </a:rPr>
              <a:t>Электромясорубка</a:t>
            </a:r>
            <a:endParaRPr lang="ru-RU" sz="1600" kern="15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342900" algn="l"/>
                <a:tab pos="6515100" algn="l"/>
              </a:tabLst>
            </a:pPr>
            <a:r>
              <a:rPr lang="ru-RU" sz="1600" kern="150" dirty="0">
                <a:effectLst/>
                <a:latin typeface="Times New Roman" panose="02020603050405020304" pitchFamily="18" charset="0"/>
                <a:ea typeface="Times New Roman" panose="02020603050405020304" pitchFamily="18" charset="0"/>
              </a:rPr>
              <a:t>Универсальная кухонная машина (фаршемешалка)</a:t>
            </a:r>
          </a:p>
          <a:p>
            <a:pPr marL="342900" lvl="0" indent="-342900" algn="just">
              <a:buFont typeface="+mj-lt"/>
              <a:buAutoNum type="arabicPeriod"/>
              <a:tabLst>
                <a:tab pos="342900" algn="l"/>
                <a:tab pos="6515100" algn="l"/>
              </a:tabLst>
            </a:pPr>
            <a:r>
              <a:rPr lang="ru-RU" sz="1600" kern="150" dirty="0">
                <a:effectLst/>
                <a:latin typeface="Times New Roman" panose="02020603050405020304" pitchFamily="18" charset="0"/>
                <a:ea typeface="Times New Roman" panose="02020603050405020304" pitchFamily="18" charset="0"/>
              </a:rPr>
              <a:t>Котлетный автомат</a:t>
            </a:r>
          </a:p>
          <a:p>
            <a:pPr marL="342900" lvl="0" indent="-342900" algn="just">
              <a:buFont typeface="+mj-lt"/>
              <a:buAutoNum type="arabicPeriod"/>
              <a:tabLst>
                <a:tab pos="342900" algn="l"/>
                <a:tab pos="6515100" algn="l"/>
              </a:tabLst>
            </a:pPr>
            <a:r>
              <a:rPr lang="ru-RU" sz="1600" kern="150" dirty="0">
                <a:effectLst/>
                <a:latin typeface="Times New Roman" panose="02020603050405020304" pitchFamily="18" charset="0"/>
                <a:ea typeface="Times New Roman" panose="02020603050405020304" pitchFamily="18" charset="0"/>
              </a:rPr>
              <a:t>Овощерезка</a:t>
            </a:r>
          </a:p>
          <a:p>
            <a:pPr marL="342900" lvl="0" indent="-342900" algn="just">
              <a:buFont typeface="+mj-lt"/>
              <a:buAutoNum type="arabicPeriod"/>
              <a:tabLst>
                <a:tab pos="342900" algn="l"/>
                <a:tab pos="6515100" algn="l"/>
              </a:tabLst>
            </a:pPr>
            <a:r>
              <a:rPr lang="ru-RU" sz="1600" kern="150" dirty="0">
                <a:effectLst/>
                <a:latin typeface="Times New Roman" panose="02020603050405020304" pitchFamily="18" charset="0"/>
                <a:ea typeface="Times New Roman" panose="02020603050405020304" pitchFamily="18" charset="0"/>
              </a:rPr>
              <a:t>Куттер</a:t>
            </a:r>
          </a:p>
          <a:p>
            <a:pPr marL="342900" lvl="0" indent="-342900" algn="just">
              <a:buFont typeface="+mj-lt"/>
              <a:buAutoNum type="arabicPeriod"/>
              <a:tabLst>
                <a:tab pos="342900" algn="l"/>
                <a:tab pos="6515100" algn="l"/>
              </a:tabLst>
            </a:pPr>
            <a:r>
              <a:rPr lang="ru-RU" sz="1600" kern="150" dirty="0">
                <a:effectLst/>
                <a:latin typeface="Times New Roman" panose="02020603050405020304" pitchFamily="18" charset="0"/>
                <a:ea typeface="Times New Roman" panose="02020603050405020304" pitchFamily="18" charset="0"/>
              </a:rPr>
              <a:t>Посудомоечная машина</a:t>
            </a:r>
          </a:p>
        </p:txBody>
      </p:sp>
      <p:pic>
        <p:nvPicPr>
          <p:cNvPr id="10" name="Рисунок 9" descr="Молоток судьи">
            <a:extLst>
              <a:ext uri="{FF2B5EF4-FFF2-40B4-BE49-F238E27FC236}">
                <a16:creationId xmlns:a16="http://schemas.microsoft.com/office/drawing/2014/main" xmlns="" id="{BA575B93-970E-4A88-8785-6DC4709D723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687249" y="2782986"/>
            <a:ext cx="2437588" cy="2437588"/>
          </a:xfrm>
          <a:prstGeom prst="rect">
            <a:avLst/>
          </a:prstGeom>
        </p:spPr>
      </p:pic>
      <p:sp>
        <p:nvSpPr>
          <p:cNvPr id="11" name="TextBox 10">
            <a:extLst>
              <a:ext uri="{FF2B5EF4-FFF2-40B4-BE49-F238E27FC236}">
                <a16:creationId xmlns:a16="http://schemas.microsoft.com/office/drawing/2014/main" xmlns="" id="{7C2E1EC8-B55C-4EC4-9FF0-A228432A3832}"/>
              </a:ext>
            </a:extLst>
          </p:cNvPr>
          <p:cNvSpPr txBox="1"/>
          <p:nvPr/>
        </p:nvSpPr>
        <p:spPr>
          <a:xfrm>
            <a:off x="5437164" y="1390561"/>
            <a:ext cx="3541722" cy="3539430"/>
          </a:xfrm>
          <a:prstGeom prst="rect">
            <a:avLst/>
          </a:prstGeom>
          <a:noFill/>
        </p:spPr>
        <p:txBody>
          <a:bodyPr wrap="square">
            <a:spAutoFit/>
          </a:bodyPr>
          <a:lstStyle/>
          <a:p>
            <a:pPr marL="19050" indent="-19050" algn="just">
              <a:tabLst>
                <a:tab pos="342900" algn="l"/>
                <a:tab pos="6515100" algn="l"/>
              </a:tabLst>
            </a:pPr>
            <a:r>
              <a:rPr lang="ru-RU" sz="1600" kern="150" dirty="0">
                <a:effectLst/>
                <a:latin typeface="Times New Roman" panose="02020603050405020304" pitchFamily="18" charset="0"/>
                <a:ea typeface="Times New Roman" panose="02020603050405020304" pitchFamily="18" charset="0"/>
              </a:rPr>
              <a:t>Для подтверждения наличия у участника конкурса соответствующих ресурсов участник представляет сведения о наименовании, марке, </a:t>
            </a:r>
            <a:r>
              <a:rPr lang="ru-RU" sz="1600" kern="150" dirty="0" err="1">
                <a:effectLst/>
                <a:latin typeface="Times New Roman" panose="02020603050405020304" pitchFamily="18" charset="0"/>
                <a:ea typeface="Times New Roman" panose="02020603050405020304" pitchFamily="18" charset="0"/>
              </a:rPr>
              <a:t>моделе</a:t>
            </a:r>
            <a:r>
              <a:rPr lang="ru-RU" sz="1600" kern="150" dirty="0">
                <a:effectLst/>
                <a:latin typeface="Times New Roman" panose="02020603050405020304" pitchFamily="18" charset="0"/>
                <a:ea typeface="Times New Roman" panose="02020603050405020304" pitchFamily="18" charset="0"/>
              </a:rPr>
              <a:t>, годе выпуска, остаточной стоимости оборудования, первичной стоимости оборудования. Сведения, указанные в форме должны подтверждаться входящими в заявку участника копиями следующих документов: оборотная ведомость, включающая вышеуказанное оборудование, или договора аренды на оборудование.</a:t>
            </a:r>
          </a:p>
        </p:txBody>
      </p:sp>
    </p:spTree>
    <p:extLst>
      <p:ext uri="{BB962C8B-B14F-4D97-AF65-F5344CB8AC3E}">
        <p14:creationId xmlns:p14="http://schemas.microsoft.com/office/powerpoint/2010/main" val="3359753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B5CEE1AF-428E-465D-844B-6B9624A3EF5E}"/>
              </a:ext>
            </a:extLst>
          </p:cNvPr>
          <p:cNvSpPr>
            <a:spLocks noGrp="1"/>
          </p:cNvSpPr>
          <p:nvPr>
            <p:ph type="sldNum" sz="quarter" idx="12"/>
          </p:nvPr>
        </p:nvSpPr>
        <p:spPr/>
        <p:txBody>
          <a:bodyPr/>
          <a:lstStyle/>
          <a:p>
            <a:fld id="{2066355A-084C-D24E-9AD2-7E4FC41EA627}" type="slidenum">
              <a:rPr lang="en-US" smtClean="0"/>
              <a:pPr/>
              <a:t>16</a:t>
            </a:fld>
            <a:endParaRPr lang="en-US" dirty="0"/>
          </a:p>
        </p:txBody>
      </p:sp>
      <p:sp>
        <p:nvSpPr>
          <p:cNvPr id="4" name="TextBox 3">
            <a:extLst>
              <a:ext uri="{FF2B5EF4-FFF2-40B4-BE49-F238E27FC236}">
                <a16:creationId xmlns:a16="http://schemas.microsoft.com/office/drawing/2014/main" xmlns="" id="{93FFE889-D06E-44FD-9EE4-239F76D59B17}"/>
              </a:ext>
            </a:extLst>
          </p:cNvPr>
          <p:cNvSpPr txBox="1"/>
          <p:nvPr/>
        </p:nvSpPr>
        <p:spPr>
          <a:xfrm>
            <a:off x="719138" y="1002089"/>
            <a:ext cx="7025127" cy="3139321"/>
          </a:xfrm>
          <a:prstGeom prst="rect">
            <a:avLst/>
          </a:prstGeom>
          <a:noFill/>
        </p:spPr>
        <p:txBody>
          <a:bodyPr wrap="square" rtlCol="0">
            <a:spAutoFit/>
          </a:bodyPr>
          <a:lstStyle/>
          <a:p>
            <a:r>
              <a:rPr lang="ru-RU" sz="1800" dirty="0">
                <a:effectLst/>
                <a:latin typeface="Times New Roman" panose="02020603050405020304" pitchFamily="18" charset="0"/>
                <a:ea typeface="Times New Roman" panose="02020603050405020304" pitchFamily="18" charset="0"/>
              </a:rPr>
              <a:t>Общая стоимость (в рублях) исполненных государственных или муниципальных контрактов (договоров с бюджетными учреждениями) </a:t>
            </a:r>
            <a:r>
              <a:rPr lang="ru-RU" sz="1800" b="1" dirty="0">
                <a:effectLst/>
                <a:latin typeface="Times New Roman" panose="02020603050405020304" pitchFamily="18" charset="0"/>
                <a:ea typeface="Times New Roman" panose="02020603050405020304" pitchFamily="18" charset="0"/>
              </a:rPr>
              <a:t>с учреждениями здравоохранения </a:t>
            </a:r>
            <a:r>
              <a:rPr lang="ru-RU" sz="1800" dirty="0">
                <a:effectLst/>
                <a:latin typeface="Times New Roman" panose="02020603050405020304" pitchFamily="18" charset="0"/>
                <a:ea typeface="Times New Roman" panose="02020603050405020304" pitchFamily="18" charset="0"/>
              </a:rPr>
              <a:t>на оказание услуг по организации питания по результатам открытых конкурсов (в том числе в электронной форме), конкурсов с ограниченным участием (в том числе в электронной форме), аукционов в электронной форме, запросов котировок (в том числе в электронной форме), запросов предложений (в том числе в электронной форме) в соответствии с положениями Федерального закона от 05.04.2013г. №44-ФЗ «О контрактной системе в сфере закупок товаров, работ, услуг для обеспечения государственных и муниципальных нужд»</a:t>
            </a:r>
            <a:endParaRPr lang="ru-RU" dirty="0"/>
          </a:p>
        </p:txBody>
      </p:sp>
      <p:sp>
        <p:nvSpPr>
          <p:cNvPr id="5" name="TextBox 4">
            <a:extLst>
              <a:ext uri="{FF2B5EF4-FFF2-40B4-BE49-F238E27FC236}">
                <a16:creationId xmlns:a16="http://schemas.microsoft.com/office/drawing/2014/main" xmlns="" id="{513E0215-9E80-4169-A2D2-23C559C51ED9}"/>
              </a:ext>
            </a:extLst>
          </p:cNvPr>
          <p:cNvSpPr txBox="1"/>
          <p:nvPr/>
        </p:nvSpPr>
        <p:spPr>
          <a:xfrm>
            <a:off x="719137" y="4300538"/>
            <a:ext cx="6872067" cy="646331"/>
          </a:xfrm>
          <a:prstGeom prst="rect">
            <a:avLst/>
          </a:prstGeom>
          <a:noFill/>
        </p:spPr>
        <p:txBody>
          <a:bodyPr wrap="square" rtlCol="0">
            <a:spAutoFit/>
          </a:bodyPr>
          <a:lstStyle/>
          <a:p>
            <a:r>
              <a:rPr lang="ru-RU" dirty="0">
                <a:solidFill>
                  <a:srgbClr val="FF0000"/>
                </a:solidFill>
              </a:rPr>
              <a:t>Подана жалоба  признана обоснованной при установлении только этого показателя</a:t>
            </a:r>
          </a:p>
        </p:txBody>
      </p:sp>
      <p:pic>
        <p:nvPicPr>
          <p:cNvPr id="6" name="Рисунок 5">
            <a:extLst>
              <a:ext uri="{FF2B5EF4-FFF2-40B4-BE49-F238E27FC236}">
                <a16:creationId xmlns:a16="http://schemas.microsoft.com/office/drawing/2014/main" xmlns="" id="{63E9A660-5D5C-419C-B705-4E05E1618F41}"/>
              </a:ext>
            </a:extLst>
          </p:cNvPr>
          <p:cNvPicPr>
            <a:picLocks noChangeAspect="1"/>
          </p:cNvPicPr>
          <p:nvPr/>
        </p:nvPicPr>
        <p:blipFill>
          <a:blip r:embed="rId2"/>
          <a:stretch>
            <a:fillRect/>
          </a:stretch>
        </p:blipFill>
        <p:spPr>
          <a:xfrm>
            <a:off x="771180" y="71175"/>
            <a:ext cx="2533880" cy="583894"/>
          </a:xfrm>
          <a:prstGeom prst="rect">
            <a:avLst/>
          </a:prstGeom>
        </p:spPr>
      </p:pic>
    </p:spTree>
    <p:extLst>
      <p:ext uri="{BB962C8B-B14F-4D97-AF65-F5344CB8AC3E}">
        <p14:creationId xmlns:p14="http://schemas.microsoft.com/office/powerpoint/2010/main" val="73216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B5CEE1AF-428E-465D-844B-6B9624A3EF5E}"/>
              </a:ext>
            </a:extLst>
          </p:cNvPr>
          <p:cNvSpPr>
            <a:spLocks noGrp="1"/>
          </p:cNvSpPr>
          <p:nvPr>
            <p:ph type="sldNum" sz="quarter" idx="12"/>
          </p:nvPr>
        </p:nvSpPr>
        <p:spPr/>
        <p:txBody>
          <a:bodyPr/>
          <a:lstStyle/>
          <a:p>
            <a:fld id="{2066355A-084C-D24E-9AD2-7E4FC41EA627}" type="slidenum">
              <a:rPr lang="en-US" smtClean="0"/>
              <a:pPr/>
              <a:t>17</a:t>
            </a:fld>
            <a:endParaRPr lang="en-US" dirty="0"/>
          </a:p>
        </p:txBody>
      </p:sp>
      <p:sp>
        <p:nvSpPr>
          <p:cNvPr id="4" name="TextBox 3">
            <a:extLst>
              <a:ext uri="{FF2B5EF4-FFF2-40B4-BE49-F238E27FC236}">
                <a16:creationId xmlns:a16="http://schemas.microsoft.com/office/drawing/2014/main" xmlns="" id="{93FFE889-D06E-44FD-9EE4-239F76D59B17}"/>
              </a:ext>
            </a:extLst>
          </p:cNvPr>
          <p:cNvSpPr txBox="1"/>
          <p:nvPr/>
        </p:nvSpPr>
        <p:spPr>
          <a:xfrm>
            <a:off x="676087" y="863590"/>
            <a:ext cx="7025127" cy="3416320"/>
          </a:xfrm>
          <a:prstGeom prst="rect">
            <a:avLst/>
          </a:prstGeom>
          <a:noFill/>
        </p:spPr>
        <p:txBody>
          <a:bodyPr wrap="square" rtlCol="0">
            <a:spAutoFit/>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Общая стоимость (в рублях) исполненных государственных или муниципальных контрактов (договоров с бюджетными учреждениями)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с учреждениями здравоохранения </a:t>
            </a:r>
            <a:r>
              <a:rPr lang="ru-RU" sz="1800" dirty="0">
                <a:effectLst/>
                <a:latin typeface="Calibri" panose="020F0502020204030204" pitchFamily="34" charset="0"/>
                <a:ea typeface="Calibri" panose="020F0502020204030204" pitchFamily="34" charset="0"/>
                <a:cs typeface="Times New Roman" panose="02020603050405020304" pitchFamily="18" charset="0"/>
              </a:rPr>
              <a:t>на оказание услуг по организации лечебного питания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на территории Республики Карелия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по результатам открытых конкурсов (в том числе в электронной форме), конкурсов с ограниченным участием (в том числе в электронной форме), аукционов в электронной форме, запросов котировок (в том числе в электронной форме), запросов предложений (в том числе в электронной форме) в соответствии с положениями Федерального закона от 05.04.2013г. №44-ФЗ «О контрактной системе в сфере закупок товаров, работ, услуг для обеспечения государственных и муниципальных нужд»</a:t>
            </a:r>
            <a:endParaRPr lang="ru-RU" dirty="0"/>
          </a:p>
        </p:txBody>
      </p:sp>
      <p:sp>
        <p:nvSpPr>
          <p:cNvPr id="5" name="TextBox 4">
            <a:extLst>
              <a:ext uri="{FF2B5EF4-FFF2-40B4-BE49-F238E27FC236}">
                <a16:creationId xmlns:a16="http://schemas.microsoft.com/office/drawing/2014/main" xmlns="" id="{513E0215-9E80-4169-A2D2-23C559C51ED9}"/>
              </a:ext>
            </a:extLst>
          </p:cNvPr>
          <p:cNvSpPr txBox="1"/>
          <p:nvPr/>
        </p:nvSpPr>
        <p:spPr>
          <a:xfrm>
            <a:off x="719137" y="4300538"/>
            <a:ext cx="6872067" cy="646331"/>
          </a:xfrm>
          <a:prstGeom prst="rect">
            <a:avLst/>
          </a:prstGeom>
          <a:noFill/>
        </p:spPr>
        <p:txBody>
          <a:bodyPr wrap="square" rtlCol="0">
            <a:spAutoFit/>
          </a:bodyPr>
          <a:lstStyle/>
          <a:p>
            <a:r>
              <a:rPr lang="ru-RU" dirty="0">
                <a:solidFill>
                  <a:srgbClr val="FF0000"/>
                </a:solidFill>
              </a:rPr>
              <a:t>Подана жалоба  признана </a:t>
            </a:r>
            <a:r>
              <a:rPr lang="ru-RU" b="1" dirty="0">
                <a:solidFill>
                  <a:srgbClr val="FF0000"/>
                </a:solidFill>
              </a:rPr>
              <a:t>обоснованной </a:t>
            </a:r>
            <a:r>
              <a:rPr lang="ru-RU" dirty="0">
                <a:solidFill>
                  <a:srgbClr val="FF0000"/>
                </a:solidFill>
              </a:rPr>
              <a:t>в части установления этого показателя по территориальному признаку</a:t>
            </a:r>
          </a:p>
        </p:txBody>
      </p:sp>
      <p:pic>
        <p:nvPicPr>
          <p:cNvPr id="3" name="Рисунок 2">
            <a:extLst>
              <a:ext uri="{FF2B5EF4-FFF2-40B4-BE49-F238E27FC236}">
                <a16:creationId xmlns:a16="http://schemas.microsoft.com/office/drawing/2014/main" xmlns="" id="{BA0E57C8-5772-4C98-923E-4B9A97991D8C}"/>
              </a:ext>
            </a:extLst>
          </p:cNvPr>
          <p:cNvPicPr>
            <a:picLocks noChangeAspect="1"/>
          </p:cNvPicPr>
          <p:nvPr/>
        </p:nvPicPr>
        <p:blipFill>
          <a:blip r:embed="rId2"/>
          <a:stretch>
            <a:fillRect/>
          </a:stretch>
        </p:blipFill>
        <p:spPr>
          <a:xfrm>
            <a:off x="719138" y="0"/>
            <a:ext cx="2981915" cy="696957"/>
          </a:xfrm>
          <a:prstGeom prst="rect">
            <a:avLst/>
          </a:prstGeom>
        </p:spPr>
      </p:pic>
    </p:spTree>
    <p:extLst>
      <p:ext uri="{BB962C8B-B14F-4D97-AF65-F5344CB8AC3E}">
        <p14:creationId xmlns:p14="http://schemas.microsoft.com/office/powerpoint/2010/main" val="178108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0D466FE2-D293-4CF0-B6F9-73A3264FCFFB}"/>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18</a:t>
            </a:fld>
            <a:endParaRPr lang="en-US" dirty="0"/>
          </a:p>
        </p:txBody>
      </p:sp>
      <p:sp>
        <p:nvSpPr>
          <p:cNvPr id="3" name="TextBox 2">
            <a:extLst>
              <a:ext uri="{FF2B5EF4-FFF2-40B4-BE49-F238E27FC236}">
                <a16:creationId xmlns:a16="http://schemas.microsoft.com/office/drawing/2014/main" xmlns="" id="{D7371E55-EF27-400C-AC49-2089627DA901}"/>
              </a:ext>
            </a:extLst>
          </p:cNvPr>
          <p:cNvSpPr txBox="1"/>
          <p:nvPr/>
        </p:nvSpPr>
        <p:spPr>
          <a:xfrm>
            <a:off x="940526" y="1189804"/>
            <a:ext cx="7262948" cy="3170099"/>
          </a:xfrm>
          <a:prstGeom prst="rect">
            <a:avLst/>
          </a:prstGeom>
          <a:noFill/>
        </p:spPr>
        <p:txBody>
          <a:bodyPr wrap="square" rtlCol="0">
            <a:spAutoFit/>
          </a:bodyPr>
          <a:lstStyle/>
          <a:p>
            <a:pPr>
              <a:buClr>
                <a:srgbClr val="0E779D"/>
              </a:buClr>
            </a:pPr>
            <a:r>
              <a:rPr lang="ru-RU" sz="2000" b="1" dirty="0">
                <a:solidFill>
                  <a:srgbClr val="FF0000"/>
                </a:solidFill>
                <a:effectLst>
                  <a:outerShdw blurRad="38100" dist="38100" dir="2700000" algn="tl">
                    <a:srgbClr val="000000">
                      <a:alpha val="43137"/>
                    </a:srgbClr>
                  </a:outerShdw>
                </a:effectLst>
              </a:rPr>
              <a:t>Иные способы:</a:t>
            </a:r>
          </a:p>
          <a:p>
            <a:pPr marL="457200" indent="-457200">
              <a:buClr>
                <a:srgbClr val="0E779D"/>
              </a:buClr>
              <a:buAutoNum type="arabicPeriod"/>
            </a:pPr>
            <a:r>
              <a:rPr lang="ru-RU" sz="2000" b="1" dirty="0"/>
              <a:t>Закупка у ЕП (в том числе у предприятий уголовно-исполнительной системы)</a:t>
            </a:r>
          </a:p>
          <a:p>
            <a:pPr marL="457200" indent="-457200">
              <a:buClr>
                <a:srgbClr val="0E779D"/>
              </a:buClr>
              <a:buAutoNum type="arabicPeriod"/>
            </a:pPr>
            <a:r>
              <a:rPr lang="ru-RU" sz="2000" b="1" dirty="0"/>
              <a:t>Запрос предложений по результатам несостоявшихся аукциона или конкурса</a:t>
            </a:r>
          </a:p>
          <a:p>
            <a:pPr marL="457200" indent="-457200">
              <a:buClr>
                <a:srgbClr val="0E779D"/>
              </a:buClr>
              <a:buAutoNum type="arabicPeriod"/>
            </a:pPr>
            <a:r>
              <a:rPr lang="ru-RU" sz="2000" b="1" dirty="0"/>
              <a:t>Совместные аукционы или конкурсы</a:t>
            </a:r>
          </a:p>
          <a:p>
            <a:pPr marL="457200" indent="-457200">
              <a:buClr>
                <a:srgbClr val="0E779D"/>
              </a:buClr>
              <a:buAutoNum type="arabicPeriod"/>
            </a:pPr>
            <a:endParaRPr lang="ru-RU" sz="2000" b="1" dirty="0"/>
          </a:p>
          <a:p>
            <a:pPr>
              <a:buClr>
                <a:srgbClr val="0E779D"/>
              </a:buClr>
            </a:pPr>
            <a:r>
              <a:rPr lang="ru-RU" sz="2000" b="1" dirty="0"/>
              <a:t>Можно ли провести совместный конкурс с ограниченным участием, если общая НМЦК составляет или превышает 500 тыс. руб., но НМЦК каждого заказчика менее 500 тыс. руб.?</a:t>
            </a:r>
          </a:p>
        </p:txBody>
      </p:sp>
    </p:spTree>
    <p:extLst>
      <p:ext uri="{BB962C8B-B14F-4D97-AF65-F5344CB8AC3E}">
        <p14:creationId xmlns:p14="http://schemas.microsoft.com/office/powerpoint/2010/main" val="116812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19</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67574"/>
            <a:ext cx="6057043" cy="646331"/>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Совместный конкурс с ограниченным участием в электронной форме </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74824" y="2782986"/>
            <a:ext cx="2437588" cy="2437588"/>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261176" y="1382893"/>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Прямоугольник 1">
            <a:extLst>
              <a:ext uri="{FF2B5EF4-FFF2-40B4-BE49-F238E27FC236}">
                <a16:creationId xmlns:a16="http://schemas.microsoft.com/office/drawing/2014/main" xmlns="" id="{122B2C21-8397-437D-9D1F-483EAEBF2FFA}"/>
              </a:ext>
            </a:extLst>
          </p:cNvPr>
          <p:cNvSpPr/>
          <p:nvPr/>
        </p:nvSpPr>
        <p:spPr>
          <a:xfrm>
            <a:off x="675185" y="1482886"/>
            <a:ext cx="8468815" cy="3354765"/>
          </a:xfrm>
          <a:prstGeom prst="rect">
            <a:avLst/>
          </a:prstGeom>
        </p:spPr>
        <p:txBody>
          <a:bodyPr wrap="square">
            <a:spAutoFit/>
          </a:bodyPr>
          <a:lstStyle/>
          <a:p>
            <a:pPr algn="just">
              <a:spcAft>
                <a:spcPts val="0"/>
              </a:spcAft>
              <a:tabLst>
                <a:tab pos="90170" algn="l"/>
                <a:tab pos="630555" algn="l"/>
              </a:tabLst>
            </a:pPr>
            <a:r>
              <a:rPr lang="ru-RU" b="1" dirty="0">
                <a:ea typeface="Times New Roman" panose="02020603050405020304" pitchFamily="18" charset="0"/>
              </a:rPr>
              <a:t>Письмо Минэкономразвития </a:t>
            </a:r>
            <a:r>
              <a:rPr lang="ru-RU" sz="1800" dirty="0">
                <a:effectLst/>
                <a:latin typeface="Times New Roman" panose="02020603050405020304" pitchFamily="18" charset="0"/>
                <a:ea typeface="Times New Roman" panose="02020603050405020304" pitchFamily="18" charset="0"/>
              </a:rPr>
              <a:t>N 23275-ЕЕ/Д28и</a:t>
            </a:r>
            <a:r>
              <a:rPr lang="ru-RU" sz="1800" b="1" dirty="0">
                <a:effectLst/>
                <a:latin typeface="Times New Roman" panose="02020603050405020304" pitchFamily="18" charset="0"/>
                <a:ea typeface="Times New Roman" panose="02020603050405020304" pitchFamily="18" charset="0"/>
              </a:rPr>
              <a:t> ФАС </a:t>
            </a:r>
            <a:r>
              <a:rPr lang="ru-RU" sz="1800" dirty="0">
                <a:effectLst/>
                <a:latin typeface="Times New Roman" panose="02020603050405020304" pitchFamily="18" charset="0"/>
                <a:ea typeface="Times New Roman" panose="02020603050405020304" pitchFamily="18" charset="0"/>
              </a:rPr>
              <a:t>N АЦ/45739/15 от 28 августа 2015 года «</a:t>
            </a:r>
            <a:r>
              <a:rPr lang="ru-RU" sz="1600" dirty="0">
                <a:effectLst/>
                <a:latin typeface="Times New Roman" panose="02020603050405020304" pitchFamily="18" charset="0"/>
                <a:ea typeface="Times New Roman" panose="02020603050405020304" pitchFamily="18" charset="0"/>
              </a:rPr>
              <a:t>О ПОЗИЦИИ МИНЭКОНОМРАЗВИТИЯ РОССИИ И ФАС РОССИИ ПО ВОПРОСУ О ПРИМЕНЕНИИ ПОСТАНОВЛЕНИЯ ПРАВИТЕЛЬСТВА РОССИЙСКОЙ ФЕДЕРАЦИИ ОТ 4 ФЕВРАЛЯ 2015 Г. N 99 "ОБ УСТАНОВЛЕНИИ ДОПОЛНИТЕЛЬНЫХ ТРЕБОВАНИЙ К УЧАСТНИКАМ ЗАКУПКИ ОТДЕЛЬНЫХ ВИДОВ ТОВАРОВ, РАБОТ, УСЛУГ, СЛУЧАЕВ ОТНЕСЕНИЯ ТОВАРОВ, РАБОТ, УСЛУГ К ТОВАРАМ, РАБОТАМ, УСЛУГАМ, КОТОРЫЕ ПО ПРИЧИНЕ ИХ ТЕХНИЧЕСКОЙ И (ИЛИ) ТЕХНОЛОГИЧЕСКОЙ СЛОЖНОСТИ, ИННОВАЦИОННОГО, ВЫСОКОТЕХНОЛОГИЧНОГО ИЛИ СПЕЦИАЛИЗИРОВАННОГО ХАРАКТЕРА СПОСОБНЫ ПОСТАВИТЬ, ВЫПОЛНИТЬ, ОКАЗАТЬ ТОЛЬКО ПОСТАВЩИКИ (ПОДРЯДЧИКИ, ИСПОЛНИТЕЛИ), ИМЕЮЩИЕ НЕОБХОДИМЫЙ УРОВЕНЬ КВАЛИФИКАЦИИ, А ТАКЖЕ ДОКУМЕНТОВ, ПОДТВЕРЖДАЮЩИХ СООТВЕТСТВИЕ УЧАСТНИКОВ ЗАКУПКИ УКАЗАННЫМ ДОПОЛНИТЕЛЬНЫМ ТРЕБОВАНИЯМ" </a:t>
            </a:r>
            <a:endParaRPr lang="ru-RU" sz="1600" dirty="0">
              <a:ea typeface="Times New Roman" panose="02020603050405020304" pitchFamily="18" charset="0"/>
            </a:endParaRPr>
          </a:p>
        </p:txBody>
      </p:sp>
      <p:sp>
        <p:nvSpPr>
          <p:cNvPr id="9" name="Стрелка: шеврон 7">
            <a:extLst>
              <a:ext uri="{FF2B5EF4-FFF2-40B4-BE49-F238E27FC236}">
                <a16:creationId xmlns:a16="http://schemas.microsoft.com/office/drawing/2014/main" xmlns="" id="{571C62A7-97E6-4872-9987-048BAD9A55D7}"/>
              </a:ext>
            </a:extLst>
          </p:cNvPr>
          <p:cNvSpPr/>
          <p:nvPr/>
        </p:nvSpPr>
        <p:spPr>
          <a:xfrm>
            <a:off x="305129" y="4163078"/>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Tree>
    <p:extLst>
      <p:ext uri="{BB962C8B-B14F-4D97-AF65-F5344CB8AC3E}">
        <p14:creationId xmlns:p14="http://schemas.microsoft.com/office/powerpoint/2010/main" val="70860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2</a:t>
            </a:fld>
            <a:endParaRPr lang="en-US" dirty="0"/>
          </a:p>
        </p:txBody>
      </p:sp>
      <p:sp>
        <p:nvSpPr>
          <p:cNvPr id="18" name="Прямоугольник 17">
            <a:extLst>
              <a:ext uri="{FF2B5EF4-FFF2-40B4-BE49-F238E27FC236}">
                <a16:creationId xmlns:a16="http://schemas.microsoft.com/office/drawing/2014/main" xmlns="" id="{93C2583B-FD23-4F5A-A267-1CB840D36232}"/>
              </a:ext>
            </a:extLst>
          </p:cNvPr>
          <p:cNvSpPr/>
          <p:nvPr/>
        </p:nvSpPr>
        <p:spPr>
          <a:xfrm>
            <a:off x="2139170" y="1602254"/>
            <a:ext cx="5224436" cy="1938992"/>
          </a:xfrm>
          <a:prstGeom prst="rect">
            <a:avLst/>
          </a:prstGeom>
        </p:spPr>
        <p:txBody>
          <a:bodyPr wrap="square">
            <a:spAutoFit/>
          </a:bodyPr>
          <a:lstStyle/>
          <a:p>
            <a:pPr lvl="0" algn="ctr">
              <a:spcBef>
                <a:spcPct val="20000"/>
              </a:spcBef>
              <a:spcAft>
                <a:spcPts val="600"/>
              </a:spcAft>
            </a:pPr>
            <a:r>
              <a:rPr lang="ru-RU" sz="6000" b="1" dirty="0">
                <a:solidFill>
                  <a:srgbClr val="0E779D"/>
                </a:solidFill>
                <a:latin typeface="Times New Roman" panose="02020603050405020304" pitchFamily="18" charset="0"/>
                <a:cs typeface="Times New Roman" panose="02020603050405020304" pitchFamily="18" charset="0"/>
              </a:rPr>
              <a:t>Какой способ выбрать?</a:t>
            </a:r>
          </a:p>
        </p:txBody>
      </p:sp>
    </p:spTree>
    <p:extLst>
      <p:ext uri="{BB962C8B-B14F-4D97-AF65-F5344CB8AC3E}">
        <p14:creationId xmlns:p14="http://schemas.microsoft.com/office/powerpoint/2010/main" val="84150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FC52BA86-5E4B-49F7-A162-627F4CF3EC8E}"/>
              </a:ext>
            </a:extLst>
          </p:cNvPr>
          <p:cNvSpPr>
            <a:spLocks noGrp="1"/>
          </p:cNvSpPr>
          <p:nvPr>
            <p:ph type="sldNum" sz="quarter" idx="12"/>
          </p:nvPr>
        </p:nvSpPr>
        <p:spPr/>
        <p:txBody>
          <a:bodyPr/>
          <a:lstStyle/>
          <a:p>
            <a:fld id="{2066355A-084C-D24E-9AD2-7E4FC41EA627}" type="slidenum">
              <a:rPr lang="en-US" smtClean="0"/>
              <a:pPr/>
              <a:t>20</a:t>
            </a:fld>
            <a:endParaRPr lang="en-US" dirty="0"/>
          </a:p>
        </p:txBody>
      </p:sp>
      <p:sp>
        <p:nvSpPr>
          <p:cNvPr id="5" name="TextBox 4">
            <a:extLst>
              <a:ext uri="{FF2B5EF4-FFF2-40B4-BE49-F238E27FC236}">
                <a16:creationId xmlns:a16="http://schemas.microsoft.com/office/drawing/2014/main" xmlns="" id="{89AFD3BE-C95E-41EA-8C24-1B6F51FF21A5}"/>
              </a:ext>
            </a:extLst>
          </p:cNvPr>
          <p:cNvSpPr txBox="1"/>
          <p:nvPr/>
        </p:nvSpPr>
        <p:spPr>
          <a:xfrm>
            <a:off x="358836" y="767165"/>
            <a:ext cx="8281927" cy="3693319"/>
          </a:xfrm>
          <a:prstGeom prst="rect">
            <a:avLst/>
          </a:prstGeom>
          <a:noFill/>
        </p:spPr>
        <p:txBody>
          <a:bodyPr wrap="square" rtlCol="0">
            <a:spAutoFit/>
          </a:bodyPr>
          <a:lstStyle/>
          <a:p>
            <a:r>
              <a:rPr lang="ru-RU" dirty="0"/>
              <a:t>В соответствии со статьей 25 Закона N 44-ФЗ при осуществлении двумя и более заказчиками закупок одних и тех же товаров, работ, услуг такие заказчики вправе проводить совместные конкурсы или аукционы. Контракт с победителем либо победителями заключается каждым заказчиком. Порядок проведения совместных конкурсов и аукционов установлен постановлением Правительства Российской Федерации от 28 ноября 2013 г. N 1088 "Об утверждении правил проведения совместных конкурсов и аукционов" (далее - Правила).</a:t>
            </a:r>
          </a:p>
          <a:p>
            <a:r>
              <a:rPr lang="ru-RU" dirty="0"/>
              <a:t>В соответствии с Правилами начальная (максимальная) цена контракта, указываемая в извещении, приглашении и документации по каждому лоту, определяется как сумма начальных (максимальных) цен контрактов каждого заказчика, при этом обоснование такой цены содержит обоснование начальных (максимальных) цен контрактов каждого заказчика.</a:t>
            </a:r>
          </a:p>
          <a:p>
            <a:endParaRPr lang="ru-RU" dirty="0"/>
          </a:p>
        </p:txBody>
      </p:sp>
    </p:spTree>
    <p:extLst>
      <p:ext uri="{BB962C8B-B14F-4D97-AF65-F5344CB8AC3E}">
        <p14:creationId xmlns:p14="http://schemas.microsoft.com/office/powerpoint/2010/main" val="90702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FC52BA86-5E4B-49F7-A162-627F4CF3EC8E}"/>
              </a:ext>
            </a:extLst>
          </p:cNvPr>
          <p:cNvSpPr>
            <a:spLocks noGrp="1"/>
          </p:cNvSpPr>
          <p:nvPr>
            <p:ph type="sldNum" sz="quarter" idx="12"/>
          </p:nvPr>
        </p:nvSpPr>
        <p:spPr/>
        <p:txBody>
          <a:bodyPr/>
          <a:lstStyle/>
          <a:p>
            <a:fld id="{2066355A-084C-D24E-9AD2-7E4FC41EA627}" type="slidenum">
              <a:rPr lang="en-US" smtClean="0"/>
              <a:pPr/>
              <a:t>21</a:t>
            </a:fld>
            <a:endParaRPr lang="en-US" dirty="0"/>
          </a:p>
        </p:txBody>
      </p:sp>
      <p:sp>
        <p:nvSpPr>
          <p:cNvPr id="5" name="TextBox 4">
            <a:extLst>
              <a:ext uri="{FF2B5EF4-FFF2-40B4-BE49-F238E27FC236}">
                <a16:creationId xmlns:a16="http://schemas.microsoft.com/office/drawing/2014/main" xmlns="" id="{89AFD3BE-C95E-41EA-8C24-1B6F51FF21A5}"/>
              </a:ext>
            </a:extLst>
          </p:cNvPr>
          <p:cNvSpPr txBox="1"/>
          <p:nvPr/>
        </p:nvSpPr>
        <p:spPr>
          <a:xfrm>
            <a:off x="358836" y="767165"/>
            <a:ext cx="8281927" cy="3416320"/>
          </a:xfrm>
          <a:prstGeom prst="rect">
            <a:avLst/>
          </a:prstGeom>
          <a:noFill/>
        </p:spPr>
        <p:txBody>
          <a:bodyPr wrap="square" rtlCol="0">
            <a:spAutoFit/>
          </a:bodyPr>
          <a:lstStyle/>
          <a:p>
            <a:r>
              <a:rPr lang="ru-RU" dirty="0"/>
              <a:t>Таким образом, при закупке услуг общественного питания и (или) поставки пищевых продуктов в соответствии с пунктом 6 приложения N 2 к постановлению N 99, путем проведения совместного конкурса с ограниченным участием сумма всех начальных (максимальных) цен контрактов, заключаемых заказчиками, должна превышать 500 тыс. рублей. В указанном случае документом, подтверждающим соответствие участников закупки требованиям постановления N 99, является один государственный или муниципальный контракт либо один договор, заключенный с бюджетным учреждением, стоимостью не менее 20 процентов суммы всех начальных (максимальных) цен контрактов (договоров) заказчиков, на право заключить которые проводится совместный конкурс с ограниченным участием.</a:t>
            </a:r>
          </a:p>
          <a:p>
            <a:endParaRPr lang="ru-RU" dirty="0"/>
          </a:p>
        </p:txBody>
      </p:sp>
    </p:spTree>
    <p:extLst>
      <p:ext uri="{BB962C8B-B14F-4D97-AF65-F5344CB8AC3E}">
        <p14:creationId xmlns:p14="http://schemas.microsoft.com/office/powerpoint/2010/main" val="2845603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7E7C1773-D8D2-4C39-8D0A-460780E8DB36}"/>
              </a:ext>
            </a:extLst>
          </p:cNvPr>
          <p:cNvSpPr>
            <a:spLocks noGrp="1"/>
          </p:cNvSpPr>
          <p:nvPr>
            <p:ph type="sldNum" sz="quarter" idx="12"/>
          </p:nvPr>
        </p:nvSpPr>
        <p:spPr/>
        <p:txBody>
          <a:bodyPr/>
          <a:lstStyle/>
          <a:p>
            <a:fld id="{2066355A-084C-D24E-9AD2-7E4FC41EA627}" type="slidenum">
              <a:rPr lang="en-US" smtClean="0"/>
              <a:pPr/>
              <a:t>22</a:t>
            </a:fld>
            <a:endParaRPr lang="en-US" dirty="0"/>
          </a:p>
        </p:txBody>
      </p:sp>
      <p:sp>
        <p:nvSpPr>
          <p:cNvPr id="3" name="TextBox 2">
            <a:extLst>
              <a:ext uri="{FF2B5EF4-FFF2-40B4-BE49-F238E27FC236}">
                <a16:creationId xmlns:a16="http://schemas.microsoft.com/office/drawing/2014/main" xmlns="" id="{B05DBB9D-CD2F-488F-8DF7-9053F5893C67}"/>
              </a:ext>
            </a:extLst>
          </p:cNvPr>
          <p:cNvSpPr txBox="1"/>
          <p:nvPr/>
        </p:nvSpPr>
        <p:spPr>
          <a:xfrm>
            <a:off x="358836" y="738528"/>
            <a:ext cx="8013746" cy="4524315"/>
          </a:xfrm>
          <a:prstGeom prst="rect">
            <a:avLst/>
          </a:prstGeom>
          <a:noFill/>
        </p:spPr>
        <p:txBody>
          <a:bodyPr wrap="square" rtlCol="0">
            <a:spAutoFit/>
          </a:bodyPr>
          <a:lstStyle/>
          <a:p>
            <a:r>
              <a:rPr lang="ru-RU" b="1" dirty="0"/>
              <a:t>При проведении аукционов и конкурсов </a:t>
            </a:r>
            <a:r>
              <a:rPr lang="ru-RU" b="1" dirty="0">
                <a:solidFill>
                  <a:srgbClr val="FF0000"/>
                </a:solidFill>
              </a:rPr>
              <a:t>устанавливается обеспечение исполнения контракта</a:t>
            </a:r>
            <a:r>
              <a:rPr lang="ru-RU" b="1" dirty="0"/>
              <a:t>.</a:t>
            </a:r>
          </a:p>
          <a:p>
            <a:r>
              <a:rPr lang="ru-RU" b="0" i="0" dirty="0">
                <a:solidFill>
                  <a:srgbClr val="000000"/>
                </a:solidFill>
                <a:effectLst/>
                <a:latin typeface="PT Sans"/>
              </a:rPr>
              <a:t>Если предметом контракта является поставка </a:t>
            </a:r>
            <a:r>
              <a:rPr lang="ru-RU" b="1" i="0" dirty="0">
                <a:solidFill>
                  <a:srgbClr val="000000"/>
                </a:solidFill>
                <a:effectLst/>
                <a:latin typeface="PT Sans"/>
              </a:rPr>
              <a:t>товара, необходимого для нормального жизнеобеспечения</a:t>
            </a:r>
            <a:r>
              <a:rPr lang="ru-RU" b="0" i="0" dirty="0">
                <a:solidFill>
                  <a:srgbClr val="000000"/>
                </a:solidFill>
                <a:effectLst/>
                <a:latin typeface="PT Sans"/>
              </a:rPr>
              <a:t> (продовольствие, средства для оказания скорой, в том числе скорой специализированной, медицинской помощи в экстренной или неотложной форме, лекарственные средства, топливо), участник закупки </a:t>
            </a:r>
            <a:r>
              <a:rPr lang="ru-RU" b="1" i="0" dirty="0">
                <a:solidFill>
                  <a:srgbClr val="000000"/>
                </a:solidFill>
                <a:effectLst/>
                <a:latin typeface="PT Sans"/>
              </a:rPr>
              <a:t>при</a:t>
            </a:r>
            <a:r>
              <a:rPr lang="ru-RU" b="1" dirty="0">
                <a:solidFill>
                  <a:srgbClr val="000000"/>
                </a:solidFill>
                <a:latin typeface="PT Sans"/>
              </a:rPr>
              <a:t> применении антидемпинговых мер </a:t>
            </a:r>
            <a:r>
              <a:rPr lang="ru-RU" b="0" i="0" dirty="0">
                <a:solidFill>
                  <a:srgbClr val="000000"/>
                </a:solidFill>
                <a:effectLst/>
                <a:latin typeface="PT Sans"/>
              </a:rPr>
              <a:t>обязан представить заказчику обоснование предлагаемых цены контракта, суммы цен единиц товара, которое может включать в себя гарантийное письмо от производителя с указанием цены и количества поставляемого товара (за исключением случая, если количество поставляемых товаров невозможно определить), документы, подтверждающие наличие товара у участника закупки, иные документы и расчеты, подтверждающие возможность участника закупки осуществить поставку товара по предлагаемым цене, сумме цен единиц товара.</a:t>
            </a:r>
            <a:endParaRPr lang="ru-RU" dirty="0"/>
          </a:p>
        </p:txBody>
      </p:sp>
      <p:sp>
        <p:nvSpPr>
          <p:cNvPr id="4" name="Прямоугольник 3">
            <a:extLst>
              <a:ext uri="{FF2B5EF4-FFF2-40B4-BE49-F238E27FC236}">
                <a16:creationId xmlns:a16="http://schemas.microsoft.com/office/drawing/2014/main" xmlns="" id="{28A6AEE0-CA19-4A3C-9BD8-1F1B8B9A7F3D}"/>
              </a:ext>
            </a:extLst>
          </p:cNvPr>
          <p:cNvSpPr/>
          <p:nvPr/>
        </p:nvSpPr>
        <p:spPr>
          <a:xfrm>
            <a:off x="358836" y="85878"/>
            <a:ext cx="6616730" cy="523220"/>
          </a:xfrm>
          <a:prstGeom prst="rect">
            <a:avLst/>
          </a:prstGeom>
        </p:spPr>
        <p:txBody>
          <a:bodyPr wrap="square">
            <a:spAutoFit/>
          </a:bodyPr>
          <a:lstStyle/>
          <a:p>
            <a:pPr lvl="0">
              <a:spcBef>
                <a:spcPct val="20000"/>
              </a:spcBef>
              <a:spcAft>
                <a:spcPts val="600"/>
              </a:spcAft>
            </a:pPr>
            <a:r>
              <a:rPr lang="ru-RU" sz="2800" b="1" dirty="0">
                <a:solidFill>
                  <a:srgbClr val="0E779D"/>
                </a:solidFill>
                <a:latin typeface="Times New Roman" panose="02020603050405020304" pitchFamily="18" charset="0"/>
                <a:cs typeface="Times New Roman" panose="02020603050405020304" pitchFamily="18" charset="0"/>
              </a:rPr>
              <a:t>Обеспечение исполнения контракта</a:t>
            </a:r>
          </a:p>
        </p:txBody>
      </p:sp>
    </p:spTree>
    <p:extLst>
      <p:ext uri="{BB962C8B-B14F-4D97-AF65-F5344CB8AC3E}">
        <p14:creationId xmlns:p14="http://schemas.microsoft.com/office/powerpoint/2010/main" val="1202855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0D466FE2-D293-4CF0-B6F9-73A3264FCFFB}"/>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23</a:t>
            </a:fld>
            <a:endParaRPr lang="en-US" dirty="0"/>
          </a:p>
        </p:txBody>
      </p:sp>
      <p:sp>
        <p:nvSpPr>
          <p:cNvPr id="3" name="TextBox 2">
            <a:extLst>
              <a:ext uri="{FF2B5EF4-FFF2-40B4-BE49-F238E27FC236}">
                <a16:creationId xmlns:a16="http://schemas.microsoft.com/office/drawing/2014/main" xmlns="" id="{D7371E55-EF27-400C-AC49-2089627DA901}"/>
              </a:ext>
            </a:extLst>
          </p:cNvPr>
          <p:cNvSpPr txBox="1"/>
          <p:nvPr/>
        </p:nvSpPr>
        <p:spPr>
          <a:xfrm>
            <a:off x="940526" y="1189804"/>
            <a:ext cx="7262948" cy="1200329"/>
          </a:xfrm>
          <a:prstGeom prst="rect">
            <a:avLst/>
          </a:prstGeom>
          <a:noFill/>
        </p:spPr>
        <p:txBody>
          <a:bodyPr wrap="square" rtlCol="0">
            <a:spAutoFit/>
          </a:bodyPr>
          <a:lstStyle/>
          <a:p>
            <a:pPr algn="ctr"/>
            <a:r>
              <a:rPr lang="ru-RU" sz="3600" dirty="0">
                <a:solidFill>
                  <a:srgbClr val="0E779D"/>
                </a:solidFill>
              </a:rPr>
              <a:t>Изменения в части проведения запроса котировок с 1 апреля 2021</a:t>
            </a:r>
          </a:p>
        </p:txBody>
      </p:sp>
      <p:pic>
        <p:nvPicPr>
          <p:cNvPr id="7" name="Рисунок 6" descr="Компьютер">
            <a:extLst>
              <a:ext uri="{FF2B5EF4-FFF2-40B4-BE49-F238E27FC236}">
                <a16:creationId xmlns:a16="http://schemas.microsoft.com/office/drawing/2014/main" xmlns="" id="{BF5A7EA4-5FE9-49A2-B22D-9EDB45E83B7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412445" y="2330087"/>
            <a:ext cx="1959429" cy="1959429"/>
          </a:xfrm>
          <a:prstGeom prst="rect">
            <a:avLst/>
          </a:prstGeom>
        </p:spPr>
      </p:pic>
      <p:pic>
        <p:nvPicPr>
          <p:cNvPr id="6" name="Рисунок 5" descr="Целевая аудитория">
            <a:extLst>
              <a:ext uri="{FF2B5EF4-FFF2-40B4-BE49-F238E27FC236}">
                <a16:creationId xmlns:a16="http://schemas.microsoft.com/office/drawing/2014/main" xmlns="" id="{74C8722F-E0AA-4828-AF17-EFF3FAFF7E1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690257" y="2813413"/>
            <a:ext cx="772795" cy="772795"/>
          </a:xfrm>
          <a:prstGeom prst="rect">
            <a:avLst/>
          </a:prstGeom>
        </p:spPr>
      </p:pic>
    </p:spTree>
    <p:extLst>
      <p:ext uri="{BB962C8B-B14F-4D97-AF65-F5344CB8AC3E}">
        <p14:creationId xmlns:p14="http://schemas.microsoft.com/office/powerpoint/2010/main" val="2659945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24</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093569"/>
            <a:ext cx="6319418" cy="1200329"/>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Запрос котировок в электронной форме проводится по новым правилам согласно ст. 82.1 (ст. 82.2-82.6 утратили силу), а также устанавливаются новые правила заключения контракта по данной процедуре.</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37963" y="1933091"/>
            <a:ext cx="3076247" cy="3076247"/>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79418" y="1414172"/>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CC823A50-9931-406B-B8DA-A5CD64AA07C9}"/>
              </a:ext>
            </a:extLst>
          </p:cNvPr>
          <p:cNvSpPr txBox="1"/>
          <p:nvPr/>
        </p:nvSpPr>
        <p:spPr>
          <a:xfrm>
            <a:off x="719138" y="2293898"/>
            <a:ext cx="6229350" cy="2585323"/>
          </a:xfrm>
          <a:prstGeom prst="rect">
            <a:avLst/>
          </a:prstGeom>
          <a:noFill/>
        </p:spPr>
        <p:txBody>
          <a:bodyPr wrap="square" rtlCol="0">
            <a:spAutoFit/>
          </a:bodyPr>
          <a:lstStyle/>
          <a:p>
            <a:pPr marL="285750" indent="-285750">
              <a:buClr>
                <a:srgbClr val="0E779D"/>
              </a:buClr>
              <a:buFont typeface="Wingdings" panose="05000000000000000000" pitchFamily="2" charset="2"/>
              <a:buChar char="q"/>
            </a:pPr>
            <a:r>
              <a:rPr lang="ru-RU" dirty="0"/>
              <a:t>Запрос котировок в электронной форме (далее ЗКЭФ) проводится при НМЦК </a:t>
            </a:r>
            <a:r>
              <a:rPr lang="ru-RU" b="1" dirty="0"/>
              <a:t>не более 3 млн. руб. </a:t>
            </a:r>
            <a:r>
              <a:rPr lang="ru-RU" dirty="0"/>
              <a:t>при этом годовой объем таких закупок </a:t>
            </a:r>
            <a:r>
              <a:rPr lang="ru-RU" b="1" dirty="0"/>
              <a:t>не должен</a:t>
            </a:r>
            <a:r>
              <a:rPr lang="en-US" b="1" dirty="0"/>
              <a:t> </a:t>
            </a:r>
            <a:r>
              <a:rPr lang="ru-RU" b="1" dirty="0"/>
              <a:t>превышать 10% </a:t>
            </a:r>
            <a:r>
              <a:rPr lang="ru-RU" dirty="0"/>
              <a:t>СГОЗ.</a:t>
            </a:r>
          </a:p>
          <a:p>
            <a:pPr marL="285750" indent="-285750">
              <a:buClr>
                <a:srgbClr val="0E779D"/>
              </a:buClr>
              <a:buFont typeface="Wingdings" panose="05000000000000000000" pitchFamily="2" charset="2"/>
              <a:buChar char="q"/>
            </a:pPr>
            <a:r>
              <a:rPr lang="ru-RU" dirty="0"/>
              <a:t>Заказчик вправе отменить проведение ЗКЭФ </a:t>
            </a:r>
            <a:r>
              <a:rPr lang="ru-RU" b="1" dirty="0"/>
              <a:t>за час </a:t>
            </a:r>
            <a:r>
              <a:rPr lang="ru-RU" dirty="0"/>
              <a:t>до окончания подачи заявок. (ст. 36)</a:t>
            </a:r>
          </a:p>
          <a:p>
            <a:pPr marL="285750" indent="-285750">
              <a:buClr>
                <a:srgbClr val="0E779D"/>
              </a:buClr>
              <a:buFont typeface="Wingdings" panose="05000000000000000000" pitchFamily="2" charset="2"/>
              <a:buChar char="q"/>
            </a:pPr>
            <a:r>
              <a:rPr lang="ru-RU" dirty="0"/>
              <a:t>Срок подачи заявок – не менее 4х рабочих дней </a:t>
            </a:r>
            <a:r>
              <a:rPr lang="ru-RU" b="1" dirty="0"/>
              <a:t>со дня следующего за днем публикации извещения</a:t>
            </a:r>
            <a:r>
              <a:rPr lang="ru-RU" dirty="0"/>
              <a:t>.</a:t>
            </a:r>
          </a:p>
          <a:p>
            <a:endParaRPr lang="ru-RU" dirty="0"/>
          </a:p>
        </p:txBody>
      </p:sp>
      <p:sp>
        <p:nvSpPr>
          <p:cNvPr id="9" name="TextBox 8">
            <a:extLst>
              <a:ext uri="{FF2B5EF4-FFF2-40B4-BE49-F238E27FC236}">
                <a16:creationId xmlns:a16="http://schemas.microsoft.com/office/drawing/2014/main" xmlns="" id="{22B13864-ACE4-4D0E-8A4E-B0599BF06527}"/>
              </a:ext>
            </a:extLst>
          </p:cNvPr>
          <p:cNvSpPr txBox="1"/>
          <p:nvPr/>
        </p:nvSpPr>
        <p:spPr>
          <a:xfrm>
            <a:off x="386421" y="4511503"/>
            <a:ext cx="8254341" cy="646331"/>
          </a:xfrm>
          <a:prstGeom prst="rect">
            <a:avLst/>
          </a:prstGeom>
          <a:noFill/>
        </p:spPr>
        <p:txBody>
          <a:bodyPr wrap="square">
            <a:spAutoFit/>
          </a:bodyPr>
          <a:lstStyle/>
          <a:p>
            <a:pPr marL="0" indent="0" algn="just">
              <a:buNone/>
            </a:pPr>
            <a:r>
              <a:rPr lang="ru-RU" b="1" i="0" dirty="0">
                <a:solidFill>
                  <a:srgbClr val="FF0000"/>
                </a:solidFill>
                <a:effectLst>
                  <a:outerShdw blurRad="38100" dist="38100" dir="2700000" algn="tl">
                    <a:srgbClr val="000000">
                      <a:alpha val="43137"/>
                    </a:srgbClr>
                  </a:outerShdw>
                </a:effectLst>
                <a:latin typeface="PT Sans"/>
              </a:rPr>
              <a:t>Внесение изменений в извещение о проведении запроса котировок в электронной форме не допускается.</a:t>
            </a:r>
            <a:r>
              <a:rPr lang="en-US" b="1" i="0" dirty="0">
                <a:solidFill>
                  <a:srgbClr val="FF0000"/>
                </a:solidFill>
                <a:effectLst>
                  <a:outerShdw blurRad="38100" dist="38100" dir="2700000" algn="tl">
                    <a:srgbClr val="000000">
                      <a:alpha val="43137"/>
                    </a:srgbClr>
                  </a:outerShdw>
                </a:effectLst>
                <a:latin typeface="PT Sans"/>
              </a:rPr>
              <a:t> </a:t>
            </a:r>
            <a:endParaRPr lang="ru-RU"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5493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25</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093569"/>
            <a:ext cx="6319418" cy="778675"/>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Новое в составе заявок на ЗКЭФ</a:t>
            </a:r>
          </a:p>
          <a:p>
            <a:pPr lvl="0">
              <a:spcBef>
                <a:spcPct val="20000"/>
              </a:spcBef>
              <a:spcAft>
                <a:spcPts val="600"/>
              </a:spcAft>
            </a:pPr>
            <a:endParaRPr lang="ru-RU" b="1" dirty="0">
              <a:solidFill>
                <a:srgbClr val="0E779D"/>
              </a:solidFill>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37963" y="1933091"/>
            <a:ext cx="3076247" cy="3076247"/>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83446" y="1037452"/>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CC823A50-9931-406B-B8DA-A5CD64AA07C9}"/>
              </a:ext>
            </a:extLst>
          </p:cNvPr>
          <p:cNvSpPr txBox="1"/>
          <p:nvPr/>
        </p:nvSpPr>
        <p:spPr>
          <a:xfrm>
            <a:off x="709643" y="1516930"/>
            <a:ext cx="6229350" cy="3970318"/>
          </a:xfrm>
          <a:prstGeom prst="rect">
            <a:avLst/>
          </a:prstGeom>
          <a:noFill/>
        </p:spPr>
        <p:txBody>
          <a:bodyPr wrap="square" rtlCol="0">
            <a:spAutoFit/>
          </a:bodyPr>
          <a:lstStyle/>
          <a:p>
            <a:pPr marL="285750" indent="-285750">
              <a:buClr>
                <a:srgbClr val="0E779D"/>
              </a:buClr>
              <a:buFont typeface="Wingdings" panose="05000000000000000000" pitchFamily="2" charset="2"/>
              <a:buChar char="ü"/>
            </a:pPr>
            <a:r>
              <a:rPr lang="ru-RU" dirty="0"/>
              <a:t>Направление заявки на участие – означает согласие.</a:t>
            </a:r>
          </a:p>
          <a:p>
            <a:pPr>
              <a:buClr>
                <a:srgbClr val="0E779D"/>
              </a:buClr>
            </a:pPr>
            <a:endParaRPr lang="ru-RU" b="1" dirty="0"/>
          </a:p>
          <a:p>
            <a:pPr>
              <a:buClr>
                <a:srgbClr val="0E779D"/>
              </a:buClr>
            </a:pPr>
            <a:r>
              <a:rPr lang="ru-RU" b="1" dirty="0"/>
              <a:t>При подаче заявки участник предоставляет:</a:t>
            </a:r>
          </a:p>
          <a:p>
            <a:pPr marL="285750" indent="-285750">
              <a:buClr>
                <a:srgbClr val="0E779D"/>
              </a:buClr>
              <a:buFont typeface="Wingdings" panose="05000000000000000000" pitchFamily="2" charset="2"/>
              <a:buChar char="ü"/>
            </a:pPr>
            <a:r>
              <a:rPr lang="ru-RU" dirty="0"/>
              <a:t>Решение о согласии на свершение или о последующем одобрении крупной сделки (если требование установлено законодательством или для участника такая сделка является крупной)</a:t>
            </a:r>
          </a:p>
          <a:p>
            <a:pPr marL="285750" indent="-285750">
              <a:buClr>
                <a:srgbClr val="0E779D"/>
              </a:buClr>
              <a:buFont typeface="Wingdings" panose="05000000000000000000" pitchFamily="2" charset="2"/>
              <a:buChar char="ü"/>
            </a:pPr>
            <a:r>
              <a:rPr lang="ru-RU" dirty="0"/>
              <a:t>Документы по п.1 ч.1 ст. 31</a:t>
            </a:r>
          </a:p>
          <a:p>
            <a:pPr marL="285750" indent="-285750">
              <a:buClr>
                <a:srgbClr val="0E779D"/>
              </a:buClr>
              <a:buFont typeface="Wingdings" panose="05000000000000000000" pitchFamily="2" charset="2"/>
              <a:buChar char="ü"/>
            </a:pPr>
            <a:r>
              <a:rPr lang="ru-RU" dirty="0"/>
              <a:t>Декларация о соответствии п. 3-5, 7-9, 11 ч.1 ст. 31</a:t>
            </a:r>
          </a:p>
          <a:p>
            <a:pPr marL="285750" indent="-285750">
              <a:buClr>
                <a:srgbClr val="0E779D"/>
              </a:buClr>
              <a:buFont typeface="Wingdings" panose="05000000000000000000" pitchFamily="2" charset="2"/>
              <a:buChar char="ü"/>
            </a:pPr>
            <a:r>
              <a:rPr lang="ru-RU" dirty="0"/>
              <a:t>Документы о соответствии товара требованиям законодательства РФ. (если эти документы не поставляются вместе с товаром)</a:t>
            </a:r>
          </a:p>
          <a:p>
            <a:pPr>
              <a:buClr>
                <a:srgbClr val="0E779D"/>
              </a:buClr>
            </a:pPr>
            <a:endParaRPr lang="ru-RU" dirty="0"/>
          </a:p>
          <a:p>
            <a:endParaRPr lang="ru-RU" dirty="0"/>
          </a:p>
        </p:txBody>
      </p:sp>
    </p:spTree>
    <p:extLst>
      <p:ext uri="{BB962C8B-B14F-4D97-AF65-F5344CB8AC3E}">
        <p14:creationId xmlns:p14="http://schemas.microsoft.com/office/powerpoint/2010/main" val="1590749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26</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093569"/>
            <a:ext cx="6319418" cy="778675"/>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Новое в составе заявок на ЗКЭФ</a:t>
            </a:r>
          </a:p>
          <a:p>
            <a:pPr lvl="0">
              <a:spcBef>
                <a:spcPct val="20000"/>
              </a:spcBef>
              <a:spcAft>
                <a:spcPts val="600"/>
              </a:spcAft>
            </a:pPr>
            <a:endParaRPr lang="ru-RU" b="1" dirty="0">
              <a:solidFill>
                <a:srgbClr val="0E779D"/>
              </a:solidFill>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37963" y="1933091"/>
            <a:ext cx="3076247" cy="3076247"/>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83446" y="1037452"/>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CC823A50-9931-406B-B8DA-A5CD64AA07C9}"/>
              </a:ext>
            </a:extLst>
          </p:cNvPr>
          <p:cNvSpPr txBox="1"/>
          <p:nvPr/>
        </p:nvSpPr>
        <p:spPr>
          <a:xfrm>
            <a:off x="709643" y="1516930"/>
            <a:ext cx="6229350" cy="2031325"/>
          </a:xfrm>
          <a:prstGeom prst="rect">
            <a:avLst/>
          </a:prstGeom>
          <a:noFill/>
        </p:spPr>
        <p:txBody>
          <a:bodyPr wrap="square" rtlCol="0">
            <a:spAutoFit/>
          </a:bodyPr>
          <a:lstStyle/>
          <a:p>
            <a:pPr marL="285750" indent="-285750" algn="just">
              <a:buClr>
                <a:srgbClr val="0E779D"/>
              </a:buClr>
              <a:buFont typeface="Wingdings" panose="05000000000000000000" pitchFamily="2" charset="2"/>
              <a:buChar char="Ø"/>
            </a:pPr>
            <a:r>
              <a:rPr lang="ru-RU" b="1" i="1" dirty="0">
                <a:solidFill>
                  <a:srgbClr val="000000"/>
                </a:solidFill>
                <a:effectLst/>
                <a:latin typeface="PT Sans"/>
              </a:rPr>
              <a:t>характеристики предлагаемого участником закупки товара</a:t>
            </a:r>
            <a:r>
              <a:rPr lang="ru-RU" i="1" dirty="0">
                <a:solidFill>
                  <a:srgbClr val="000000"/>
                </a:solidFill>
                <a:effectLst/>
                <a:latin typeface="PT Sans"/>
              </a:rPr>
              <a:t>, товарный знак (при наличии у товара товарного знака);</a:t>
            </a:r>
          </a:p>
          <a:p>
            <a:pPr marL="285750" indent="-285750" algn="just">
              <a:buClr>
                <a:srgbClr val="0E779D"/>
              </a:buClr>
              <a:buFont typeface="Wingdings" panose="05000000000000000000" pitchFamily="2" charset="2"/>
              <a:buChar char="Ø"/>
            </a:pPr>
            <a:r>
              <a:rPr lang="ru-RU" b="1" i="0" dirty="0">
                <a:solidFill>
                  <a:srgbClr val="000000"/>
                </a:solidFill>
                <a:effectLst/>
                <a:latin typeface="PT Sans"/>
              </a:rPr>
              <a:t>наименование страны происхождения товара </a:t>
            </a:r>
            <a:r>
              <a:rPr lang="ru-RU" i="0" dirty="0">
                <a:solidFill>
                  <a:srgbClr val="000000"/>
                </a:solidFill>
                <a:effectLst/>
                <a:latin typeface="PT Sans"/>
              </a:rPr>
              <a:t>в соответствии с общероссийским классификатором, используемым для идентификации стран мира</a:t>
            </a:r>
            <a:endParaRPr lang="ru-RU" dirty="0"/>
          </a:p>
          <a:p>
            <a:pPr marL="285750" indent="-285750">
              <a:buClr>
                <a:srgbClr val="0E779D"/>
              </a:buClr>
              <a:buFont typeface="Wingdings" panose="05000000000000000000" pitchFamily="2" charset="2"/>
              <a:buChar char="Ø"/>
            </a:pPr>
            <a:endParaRPr lang="ru-RU" dirty="0"/>
          </a:p>
        </p:txBody>
      </p:sp>
      <p:sp>
        <p:nvSpPr>
          <p:cNvPr id="9" name="TextBox 8">
            <a:extLst>
              <a:ext uri="{FF2B5EF4-FFF2-40B4-BE49-F238E27FC236}">
                <a16:creationId xmlns:a16="http://schemas.microsoft.com/office/drawing/2014/main" xmlns="" id="{6371F0EC-00BA-4D77-8F90-A2D37909114B}"/>
              </a:ext>
            </a:extLst>
          </p:cNvPr>
          <p:cNvSpPr txBox="1"/>
          <p:nvPr/>
        </p:nvSpPr>
        <p:spPr>
          <a:xfrm>
            <a:off x="586411" y="3367384"/>
            <a:ext cx="7350369" cy="1477328"/>
          </a:xfrm>
          <a:prstGeom prst="rect">
            <a:avLst/>
          </a:prstGeom>
          <a:noFill/>
        </p:spPr>
        <p:txBody>
          <a:bodyPr wrap="square">
            <a:spAutoFit/>
          </a:bodyPr>
          <a:lstStyle/>
          <a:p>
            <a:r>
              <a:rPr lang="ru-RU" b="1" i="0" dirty="0">
                <a:solidFill>
                  <a:srgbClr val="FF0000"/>
                </a:solidFill>
                <a:effectLst>
                  <a:outerShdw blurRad="38100" dist="38100" dir="2700000" algn="tl">
                    <a:srgbClr val="000000">
                      <a:alpha val="43137"/>
                    </a:srgbClr>
                  </a:outerShdw>
                </a:effectLst>
                <a:latin typeface="PT Sans"/>
              </a:rPr>
              <a:t>не включается в заявку на участие в запросе котировок в электронной форме в случае включения в извещение о проведении запроса котировок в электронной форме проектной документации в соответствии с пунктом 8 части 1 статьи 33 настоящего Федерального закона</a:t>
            </a:r>
            <a:endParaRPr lang="ru-RU" dirty="0"/>
          </a:p>
        </p:txBody>
      </p:sp>
    </p:spTree>
    <p:extLst>
      <p:ext uri="{BB962C8B-B14F-4D97-AF65-F5344CB8AC3E}">
        <p14:creationId xmlns:p14="http://schemas.microsoft.com/office/powerpoint/2010/main" val="985791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27</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093569"/>
            <a:ext cx="6319418" cy="778675"/>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Рассмотрение заявок.</a:t>
            </a:r>
          </a:p>
          <a:p>
            <a:pPr lvl="0">
              <a:spcBef>
                <a:spcPct val="20000"/>
              </a:spcBef>
              <a:spcAft>
                <a:spcPts val="600"/>
              </a:spcAft>
            </a:pPr>
            <a:endParaRPr lang="ru-RU" b="1" dirty="0">
              <a:solidFill>
                <a:srgbClr val="0E779D"/>
              </a:solidFill>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37963" y="1933091"/>
            <a:ext cx="3076247" cy="3076247"/>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83446" y="1037452"/>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CC823A50-9931-406B-B8DA-A5CD64AA07C9}"/>
              </a:ext>
            </a:extLst>
          </p:cNvPr>
          <p:cNvSpPr txBox="1"/>
          <p:nvPr/>
        </p:nvSpPr>
        <p:spPr>
          <a:xfrm>
            <a:off x="709643" y="1516930"/>
            <a:ext cx="6229350" cy="3416320"/>
          </a:xfrm>
          <a:prstGeom prst="rect">
            <a:avLst/>
          </a:prstGeom>
          <a:noFill/>
        </p:spPr>
        <p:txBody>
          <a:bodyPr wrap="square" rtlCol="0">
            <a:spAutoFit/>
          </a:bodyPr>
          <a:lstStyle/>
          <a:p>
            <a:pPr>
              <a:buClr>
                <a:srgbClr val="0E779D"/>
              </a:buClr>
            </a:pPr>
            <a:r>
              <a:rPr lang="ru-RU" dirty="0"/>
              <a:t>Рассмотрение заявок производится </a:t>
            </a:r>
            <a:r>
              <a:rPr lang="ru-RU" b="1" dirty="0"/>
              <a:t>не позднее 1 рабочего дня </a:t>
            </a:r>
            <a:r>
              <a:rPr lang="ru-RU" b="1" u="sng" dirty="0"/>
              <a:t>со дня, следующего</a:t>
            </a:r>
            <a:r>
              <a:rPr lang="ru-RU" u="sng" dirty="0"/>
              <a:t> </a:t>
            </a:r>
            <a:r>
              <a:rPr lang="ru-RU" dirty="0"/>
              <a:t>за датой окончания подачи заявок.</a:t>
            </a:r>
          </a:p>
          <a:p>
            <a:pPr>
              <a:buClr>
                <a:srgbClr val="0E779D"/>
              </a:buClr>
            </a:pPr>
            <a:r>
              <a:rPr lang="ru-RU" b="1" dirty="0"/>
              <a:t>Заявка отклоняется:</a:t>
            </a:r>
          </a:p>
          <a:p>
            <a:pPr>
              <a:buClr>
                <a:srgbClr val="0E779D"/>
              </a:buClr>
            </a:pPr>
            <a:r>
              <a:rPr lang="ru-RU" dirty="0"/>
              <a:t>Ст. 82.1 ч. 11</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dirty="0"/>
              <a:t>п.1 </a:t>
            </a:r>
            <a:r>
              <a:rPr lang="ru-RU" i="1" dirty="0"/>
              <a:t>Непредоставление информации и документов</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dirty="0"/>
              <a:t>п.2 </a:t>
            </a:r>
            <a:r>
              <a:rPr lang="ru-RU" i="1" dirty="0"/>
              <a:t>Несоответствие требованиям по ч.1 и ч.1.1 ст. 31</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dirty="0"/>
              <a:t>п.3 </a:t>
            </a:r>
            <a:r>
              <a:rPr lang="ru-RU" i="1" dirty="0"/>
              <a:t>В соответствии с НПА по ст. 14</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dirty="0"/>
              <a:t>п.4 </a:t>
            </a:r>
            <a:r>
              <a:rPr lang="ru-RU" i="1" dirty="0"/>
              <a:t>Непредоставление документов по ч. 3 и 4 ст. 14 если установлен запрет на иностранные товары</a:t>
            </a:r>
            <a:r>
              <a:rPr lang="ru-RU" dirty="0"/>
              <a:t>.</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dirty="0"/>
              <a:t>п. 5 </a:t>
            </a:r>
            <a:r>
              <a:rPr lang="ru-RU" i="1" dirty="0"/>
              <a:t>Выявление недостоверной информации в заявке</a:t>
            </a:r>
            <a:r>
              <a:rPr lang="ru-RU" dirty="0"/>
              <a:t>.</a:t>
            </a:r>
          </a:p>
          <a:p>
            <a:pPr>
              <a:buClr>
                <a:srgbClr val="0E779D"/>
              </a:buClr>
            </a:pPr>
            <a:endParaRPr lang="ru-RU" dirty="0"/>
          </a:p>
          <a:p>
            <a:endParaRPr lang="ru-RU" dirty="0"/>
          </a:p>
        </p:txBody>
      </p:sp>
    </p:spTree>
    <p:extLst>
      <p:ext uri="{BB962C8B-B14F-4D97-AF65-F5344CB8AC3E}">
        <p14:creationId xmlns:p14="http://schemas.microsoft.com/office/powerpoint/2010/main" val="1024709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28</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093569"/>
            <a:ext cx="6319418" cy="778675"/>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Рассмотрение заявок.</a:t>
            </a:r>
          </a:p>
          <a:p>
            <a:pPr lvl="0">
              <a:spcBef>
                <a:spcPct val="20000"/>
              </a:spcBef>
              <a:spcAft>
                <a:spcPts val="600"/>
              </a:spcAft>
            </a:pPr>
            <a:endParaRPr lang="ru-RU" b="1" dirty="0">
              <a:solidFill>
                <a:srgbClr val="0E779D"/>
              </a:solidFill>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37963" y="1933091"/>
            <a:ext cx="3076247" cy="3076247"/>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83446" y="1037452"/>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CC823A50-9931-406B-B8DA-A5CD64AA07C9}"/>
              </a:ext>
            </a:extLst>
          </p:cNvPr>
          <p:cNvSpPr txBox="1"/>
          <p:nvPr/>
        </p:nvSpPr>
        <p:spPr>
          <a:xfrm>
            <a:off x="709643" y="1516930"/>
            <a:ext cx="6229350" cy="3416320"/>
          </a:xfrm>
          <a:prstGeom prst="rect">
            <a:avLst/>
          </a:prstGeom>
          <a:noFill/>
        </p:spPr>
        <p:txBody>
          <a:bodyPr wrap="square" rtlCol="0">
            <a:spAutoFit/>
          </a:bodyPr>
          <a:lstStyle/>
          <a:p>
            <a:pPr marL="285750" indent="-285750">
              <a:buClr>
                <a:srgbClr val="0E779D"/>
              </a:buClr>
              <a:buFont typeface="Wingdings" panose="05000000000000000000" pitchFamily="2" charset="2"/>
              <a:buChar char="q"/>
            </a:pPr>
            <a:r>
              <a:rPr lang="ru-RU" dirty="0"/>
              <a:t>Заказчик формирует с использованием электронной площадки </a:t>
            </a:r>
            <a:r>
              <a:rPr lang="ru-RU" b="1" dirty="0"/>
              <a:t>протокол подведения итогов</a:t>
            </a:r>
            <a:r>
              <a:rPr lang="ru-RU" dirty="0"/>
              <a:t>.</a:t>
            </a:r>
          </a:p>
          <a:p>
            <a:pPr marL="285750" indent="-285750">
              <a:buClr>
                <a:srgbClr val="0E779D"/>
              </a:buClr>
              <a:buFont typeface="Wingdings" panose="05000000000000000000" pitchFamily="2" charset="2"/>
              <a:buChar char="q"/>
            </a:pPr>
            <a:r>
              <a:rPr lang="ru-RU" dirty="0"/>
              <a:t>Комиссия присваивает каждому не отклонённому участнику  порядковый номер по возрастанию цены, с учетом положений НПА принятых в соответствии со ст. 14.</a:t>
            </a:r>
          </a:p>
          <a:p>
            <a:pPr marL="285750" indent="-285750">
              <a:buClr>
                <a:srgbClr val="0E779D"/>
              </a:buClr>
              <a:buFont typeface="Wingdings" panose="05000000000000000000" pitchFamily="2" charset="2"/>
              <a:buChar char="q"/>
            </a:pPr>
            <a:r>
              <a:rPr lang="ru-RU" dirty="0"/>
              <a:t>Члены комиссии подписывают усиленными электронными подписями протокол.</a:t>
            </a:r>
          </a:p>
          <a:p>
            <a:pPr marL="285750" indent="-285750">
              <a:buClr>
                <a:srgbClr val="0E779D"/>
              </a:buClr>
              <a:buFont typeface="Wingdings" panose="05000000000000000000" pitchFamily="2" charset="2"/>
              <a:buChar char="q"/>
            </a:pPr>
            <a:r>
              <a:rPr lang="ru-RU" dirty="0"/>
              <a:t>Заказчик подписывает указанный протокол и направляет его оператору, который в свою очередь в течение 1 часа размещает его в ЕИС.</a:t>
            </a:r>
          </a:p>
          <a:p>
            <a:pPr>
              <a:buClr>
                <a:srgbClr val="0E779D"/>
              </a:buClr>
            </a:pPr>
            <a:endParaRPr lang="ru-RU" dirty="0"/>
          </a:p>
          <a:p>
            <a:endParaRPr lang="ru-RU" dirty="0"/>
          </a:p>
        </p:txBody>
      </p:sp>
    </p:spTree>
    <p:extLst>
      <p:ext uri="{BB962C8B-B14F-4D97-AF65-F5344CB8AC3E}">
        <p14:creationId xmlns:p14="http://schemas.microsoft.com/office/powerpoint/2010/main" val="626202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29</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67175"/>
            <a:ext cx="6319418" cy="778675"/>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Последствия признания ЗКЭФ не состоявшимся</a:t>
            </a:r>
          </a:p>
          <a:p>
            <a:pPr lvl="0">
              <a:spcBef>
                <a:spcPct val="20000"/>
              </a:spcBef>
              <a:spcAft>
                <a:spcPts val="600"/>
              </a:spcAft>
            </a:pPr>
            <a:endParaRPr lang="ru-RU" b="1" dirty="0">
              <a:solidFill>
                <a:srgbClr val="0E779D"/>
              </a:solidFill>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37963" y="1933091"/>
            <a:ext cx="3076247" cy="3076247"/>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215061" y="812738"/>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CC823A50-9931-406B-B8DA-A5CD64AA07C9}"/>
              </a:ext>
            </a:extLst>
          </p:cNvPr>
          <p:cNvSpPr txBox="1"/>
          <p:nvPr/>
        </p:nvSpPr>
        <p:spPr>
          <a:xfrm>
            <a:off x="629070" y="1317422"/>
            <a:ext cx="6229350" cy="1754326"/>
          </a:xfrm>
          <a:prstGeom prst="rect">
            <a:avLst/>
          </a:prstGeom>
          <a:noFill/>
        </p:spPr>
        <p:txBody>
          <a:bodyPr wrap="square" rtlCol="0">
            <a:spAutoFit/>
          </a:bodyPr>
          <a:lstStyle/>
          <a:p>
            <a:pPr marL="285750" indent="-285750">
              <a:buClr>
                <a:srgbClr val="0E779D"/>
              </a:buClr>
              <a:buFont typeface="Wingdings" panose="05000000000000000000" pitchFamily="2" charset="2"/>
              <a:buChar char="q"/>
            </a:pPr>
            <a:r>
              <a:rPr lang="ru-RU" dirty="0"/>
              <a:t>Подана или допущена только 1 заявка – заключение контракта по п. 25 ч.1 ст. 93.</a:t>
            </a:r>
          </a:p>
          <a:p>
            <a:pPr marL="285750" indent="-285750">
              <a:buClr>
                <a:srgbClr val="0E779D"/>
              </a:buClr>
              <a:buFont typeface="Wingdings" panose="05000000000000000000" pitchFamily="2" charset="2"/>
              <a:buChar char="q"/>
            </a:pPr>
            <a:r>
              <a:rPr lang="ru-RU" dirty="0"/>
              <a:t>Не подано ни одной заявки или все заявки отклонены – новая закупка.</a:t>
            </a:r>
          </a:p>
          <a:p>
            <a:pPr>
              <a:buClr>
                <a:srgbClr val="0E779D"/>
              </a:buClr>
            </a:pPr>
            <a:endParaRPr lang="ru-RU" dirty="0"/>
          </a:p>
          <a:p>
            <a:endParaRPr lang="ru-RU" dirty="0"/>
          </a:p>
        </p:txBody>
      </p:sp>
    </p:spTree>
    <p:extLst>
      <p:ext uri="{BB962C8B-B14F-4D97-AF65-F5344CB8AC3E}">
        <p14:creationId xmlns:p14="http://schemas.microsoft.com/office/powerpoint/2010/main" val="334844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0D466FE2-D293-4CF0-B6F9-73A3264FCFFB}"/>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3</a:t>
            </a:fld>
            <a:endParaRPr lang="en-US" dirty="0"/>
          </a:p>
        </p:txBody>
      </p:sp>
      <p:sp>
        <p:nvSpPr>
          <p:cNvPr id="3" name="TextBox 2">
            <a:extLst>
              <a:ext uri="{FF2B5EF4-FFF2-40B4-BE49-F238E27FC236}">
                <a16:creationId xmlns:a16="http://schemas.microsoft.com/office/drawing/2014/main" xmlns="" id="{D7371E55-EF27-400C-AC49-2089627DA901}"/>
              </a:ext>
            </a:extLst>
          </p:cNvPr>
          <p:cNvSpPr txBox="1"/>
          <p:nvPr/>
        </p:nvSpPr>
        <p:spPr>
          <a:xfrm>
            <a:off x="940526" y="1189804"/>
            <a:ext cx="7262948" cy="2492990"/>
          </a:xfrm>
          <a:prstGeom prst="rect">
            <a:avLst/>
          </a:prstGeom>
          <a:noFill/>
        </p:spPr>
        <p:txBody>
          <a:bodyPr wrap="square" rtlCol="0">
            <a:spAutoFit/>
          </a:bodyPr>
          <a:lstStyle/>
          <a:p>
            <a:pPr marL="457200" indent="-457200">
              <a:buClr>
                <a:srgbClr val="0E779D"/>
              </a:buClr>
              <a:buAutoNum type="arabicPeriod"/>
            </a:pPr>
            <a:r>
              <a:rPr lang="ru-RU" sz="2000" b="1" dirty="0">
                <a:solidFill>
                  <a:srgbClr val="FF0000"/>
                </a:solidFill>
                <a:effectLst>
                  <a:outerShdw blurRad="38100" dist="38100" dir="2700000" algn="tl">
                    <a:srgbClr val="000000">
                      <a:alpha val="43137"/>
                    </a:srgbClr>
                  </a:outerShdw>
                </a:effectLst>
              </a:rPr>
              <a:t>ПРОДУКТЫ ПИТАНИЯ</a:t>
            </a:r>
            <a:r>
              <a:rPr lang="ru-RU" sz="2000" dirty="0"/>
              <a:t> входят в аукционный перечень, утвержденный распоряжением Правительства Российской Федерации №471-р от 21 марта 2016г.</a:t>
            </a:r>
          </a:p>
          <a:p>
            <a:pPr>
              <a:buClr>
                <a:srgbClr val="0E779D"/>
              </a:buClr>
            </a:pPr>
            <a:r>
              <a:rPr lang="ru-RU" sz="1600" b="0" i="0" dirty="0">
                <a:solidFill>
                  <a:srgbClr val="000000"/>
                </a:solidFill>
                <a:effectLst/>
                <a:latin typeface="PT Serif"/>
              </a:rPr>
              <a:t>За исключением пищевых продуктов, закупаемых образовательных учреждений, учреждений для детей-сирот и детей, оставшихся без попечения родителей, медицинских организаций, учреждений социального обслуживания, организаций отдыха детей и их оздоровления и (или) на оказание услуг общественного питания для указанных учреждений и организаций.</a:t>
            </a:r>
            <a:endParaRPr lang="ru-RU" sz="1600" b="1" dirty="0"/>
          </a:p>
        </p:txBody>
      </p:sp>
    </p:spTree>
    <p:extLst>
      <p:ext uri="{BB962C8B-B14F-4D97-AF65-F5344CB8AC3E}">
        <p14:creationId xmlns:p14="http://schemas.microsoft.com/office/powerpoint/2010/main" val="2294370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30</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67175"/>
            <a:ext cx="6319418" cy="1055674"/>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Заключение контракта по результатам ЗКЭФ (также для электронных закупок у ЕП)</a:t>
            </a:r>
          </a:p>
          <a:p>
            <a:pPr lvl="0">
              <a:spcBef>
                <a:spcPct val="20000"/>
              </a:spcBef>
              <a:spcAft>
                <a:spcPts val="600"/>
              </a:spcAft>
            </a:pPr>
            <a:endParaRPr lang="ru-RU" b="1" dirty="0">
              <a:solidFill>
                <a:srgbClr val="0E779D"/>
              </a:solidFill>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37963" y="1933091"/>
            <a:ext cx="3076247" cy="3076247"/>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215061" y="923764"/>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CC823A50-9931-406B-B8DA-A5CD64AA07C9}"/>
              </a:ext>
            </a:extLst>
          </p:cNvPr>
          <p:cNvSpPr txBox="1"/>
          <p:nvPr/>
        </p:nvSpPr>
        <p:spPr>
          <a:xfrm>
            <a:off x="709643" y="1516930"/>
            <a:ext cx="6229350" cy="3970318"/>
          </a:xfrm>
          <a:prstGeom prst="rect">
            <a:avLst/>
          </a:prstGeom>
          <a:noFill/>
        </p:spPr>
        <p:txBody>
          <a:bodyPr wrap="square" rtlCol="0">
            <a:spAutoFit/>
          </a:bodyPr>
          <a:lstStyle/>
          <a:p>
            <a:pPr marL="285750" indent="-285750">
              <a:buClr>
                <a:srgbClr val="0E779D"/>
              </a:buClr>
              <a:buFont typeface="Wingdings" panose="05000000000000000000" pitchFamily="2" charset="2"/>
              <a:buChar char="q"/>
            </a:pPr>
            <a:r>
              <a:rPr lang="ru-RU" dirty="0"/>
              <a:t>Заказчик формирует и направляет проект контракта победителю в </a:t>
            </a:r>
            <a:r>
              <a:rPr lang="ru-RU" b="1" dirty="0"/>
              <a:t>течение 3х </a:t>
            </a:r>
            <a:r>
              <a:rPr lang="ru-RU" dirty="0"/>
              <a:t>часов с момента публикации в ЕИС протокола подведения итогов.</a:t>
            </a:r>
          </a:p>
          <a:p>
            <a:pPr marL="285750" indent="-285750">
              <a:buClr>
                <a:srgbClr val="0E779D"/>
              </a:buClr>
              <a:buFont typeface="Wingdings" panose="05000000000000000000" pitchFamily="2" charset="2"/>
              <a:buChar char="q"/>
            </a:pPr>
            <a:r>
              <a:rPr lang="ru-RU" dirty="0"/>
              <a:t>Победитель подписывает проект контракта </a:t>
            </a:r>
            <a:r>
              <a:rPr lang="ru-RU" b="1" dirty="0"/>
              <a:t>не позднее рабочего дня, следующего за днем </a:t>
            </a:r>
            <a:r>
              <a:rPr lang="ru-RU" dirty="0"/>
              <a:t>направления проекта контракта на подписание.</a:t>
            </a:r>
          </a:p>
          <a:p>
            <a:pPr marL="285750" indent="-285750">
              <a:buClr>
                <a:srgbClr val="0E779D"/>
              </a:buClr>
              <a:buFont typeface="Wingdings" panose="05000000000000000000" pitchFamily="2" charset="2"/>
              <a:buChar char="q"/>
            </a:pPr>
            <a:r>
              <a:rPr lang="ru-RU" dirty="0"/>
              <a:t>Заказчик подписывает контракт </a:t>
            </a:r>
            <a:r>
              <a:rPr lang="ru-RU" b="1" dirty="0"/>
              <a:t>не позднее рабочего дня, следующего за днем</a:t>
            </a:r>
            <a:r>
              <a:rPr lang="ru-RU" dirty="0"/>
              <a:t> подписания победителем.</a:t>
            </a:r>
          </a:p>
          <a:p>
            <a:pPr marL="285750" indent="-285750">
              <a:buClr>
                <a:srgbClr val="0E779D"/>
              </a:buClr>
              <a:buFont typeface="Wingdings" panose="05000000000000000000" pitchFamily="2" charset="2"/>
              <a:buChar char="q"/>
            </a:pPr>
            <a:r>
              <a:rPr lang="ru-RU" dirty="0"/>
              <a:t>Контракт может быть заключен </a:t>
            </a:r>
            <a:r>
              <a:rPr lang="ru-RU" b="1" dirty="0"/>
              <a:t>не ранее чем через 2 рабочих дня</a:t>
            </a:r>
            <a:r>
              <a:rPr lang="ru-RU" b="1"/>
              <a:t>, следующих </a:t>
            </a:r>
            <a:r>
              <a:rPr lang="ru-RU" b="1" dirty="0"/>
              <a:t>за днем</a:t>
            </a:r>
            <a:r>
              <a:rPr lang="ru-RU" dirty="0"/>
              <a:t> публикации протокола подведения итогов.</a:t>
            </a:r>
          </a:p>
          <a:p>
            <a:pPr marL="285750" indent="-285750">
              <a:buClr>
                <a:srgbClr val="0E779D"/>
              </a:buClr>
              <a:buFont typeface="Wingdings" panose="05000000000000000000" pitchFamily="2" charset="2"/>
              <a:buChar char="q"/>
            </a:pPr>
            <a:r>
              <a:rPr lang="ru-RU" b="1" dirty="0"/>
              <a:t>Участник </a:t>
            </a:r>
            <a:r>
              <a:rPr lang="ru-RU" b="1" u="sng" dirty="0"/>
              <a:t>не вправе</a:t>
            </a:r>
            <a:r>
              <a:rPr lang="ru-RU" b="1" dirty="0"/>
              <a:t> формировать протокол разногласий</a:t>
            </a:r>
            <a:r>
              <a:rPr lang="ru-RU" dirty="0"/>
              <a:t>.</a:t>
            </a:r>
          </a:p>
          <a:p>
            <a:pPr>
              <a:buClr>
                <a:srgbClr val="0E779D"/>
              </a:buClr>
            </a:pPr>
            <a:endParaRPr lang="ru-RU" dirty="0"/>
          </a:p>
          <a:p>
            <a:endParaRPr lang="ru-RU" dirty="0"/>
          </a:p>
        </p:txBody>
      </p:sp>
    </p:spTree>
    <p:extLst>
      <p:ext uri="{BB962C8B-B14F-4D97-AF65-F5344CB8AC3E}">
        <p14:creationId xmlns:p14="http://schemas.microsoft.com/office/powerpoint/2010/main" val="719073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C6996DB7-B3B3-40F5-9C8C-3C57A5811F3A}"/>
              </a:ext>
            </a:extLst>
          </p:cNvPr>
          <p:cNvSpPr>
            <a:spLocks noGrp="1"/>
          </p:cNvSpPr>
          <p:nvPr>
            <p:ph type="sldNum" sz="quarter" idx="12"/>
          </p:nvPr>
        </p:nvSpPr>
        <p:spPr/>
        <p:txBody>
          <a:bodyPr/>
          <a:lstStyle/>
          <a:p>
            <a:fld id="{2066355A-084C-D24E-9AD2-7E4FC41EA627}" type="slidenum">
              <a:rPr lang="en-US" smtClean="0"/>
              <a:pPr/>
              <a:t>31</a:t>
            </a:fld>
            <a:endParaRPr lang="en-US" dirty="0"/>
          </a:p>
        </p:txBody>
      </p:sp>
      <p:sp>
        <p:nvSpPr>
          <p:cNvPr id="6" name="TextBox 5">
            <a:extLst>
              <a:ext uri="{FF2B5EF4-FFF2-40B4-BE49-F238E27FC236}">
                <a16:creationId xmlns:a16="http://schemas.microsoft.com/office/drawing/2014/main" xmlns="" id="{509C885A-8B6E-4CC6-BA8E-D46988EAE9C6}"/>
              </a:ext>
            </a:extLst>
          </p:cNvPr>
          <p:cNvSpPr txBox="1"/>
          <p:nvPr/>
        </p:nvSpPr>
        <p:spPr>
          <a:xfrm>
            <a:off x="684213" y="1390751"/>
            <a:ext cx="6858000" cy="1477328"/>
          </a:xfrm>
          <a:prstGeom prst="rect">
            <a:avLst/>
          </a:prstGeom>
          <a:noFill/>
        </p:spPr>
        <p:txBody>
          <a:bodyPr wrap="square">
            <a:spAutoFit/>
          </a:bodyPr>
          <a:lstStyle/>
          <a:p>
            <a:r>
              <a:rPr lang="ru-RU" dirty="0"/>
              <a:t>Заказчик </a:t>
            </a:r>
            <a:r>
              <a:rPr lang="ru-RU" b="1" dirty="0"/>
              <a:t>вправе</a:t>
            </a:r>
            <a:r>
              <a:rPr lang="ru-RU" dirty="0"/>
              <a:t> установить требование обеспечения исполнения контракта в извещении об осуществлении закупки и (или) в проекте контракта при осуществлении закупки в случаях, предусмотренных параграфами 3 и 3.1 главы 3 (</a:t>
            </a:r>
            <a:r>
              <a:rPr lang="ru-RU" b="1" dirty="0">
                <a:solidFill>
                  <a:srgbClr val="FF0000"/>
                </a:solidFill>
                <a:effectLst>
                  <a:outerShdw blurRad="38100" dist="38100" dir="2700000" algn="tl">
                    <a:srgbClr val="000000">
                      <a:alpha val="43137"/>
                    </a:srgbClr>
                  </a:outerShdw>
                </a:effectLst>
              </a:rPr>
              <a:t>если начальная (максимальная) цена контракта не превышает пятьсот тысяч рублей</a:t>
            </a:r>
            <a:r>
              <a:rPr lang="ru-RU" dirty="0"/>
              <a:t>)…</a:t>
            </a:r>
          </a:p>
        </p:txBody>
      </p:sp>
      <p:sp>
        <p:nvSpPr>
          <p:cNvPr id="7" name="TextBox 6">
            <a:extLst>
              <a:ext uri="{FF2B5EF4-FFF2-40B4-BE49-F238E27FC236}">
                <a16:creationId xmlns:a16="http://schemas.microsoft.com/office/drawing/2014/main" xmlns="" id="{EBE96F24-064E-440C-A35E-F255377A674D}"/>
              </a:ext>
            </a:extLst>
          </p:cNvPr>
          <p:cNvSpPr txBox="1"/>
          <p:nvPr/>
        </p:nvSpPr>
        <p:spPr>
          <a:xfrm>
            <a:off x="597877" y="867531"/>
            <a:ext cx="1484142" cy="523220"/>
          </a:xfrm>
          <a:prstGeom prst="rect">
            <a:avLst/>
          </a:prstGeom>
          <a:noFill/>
        </p:spPr>
        <p:txBody>
          <a:bodyPr wrap="square" rtlCol="0">
            <a:spAutoFit/>
          </a:bodyPr>
          <a:lstStyle/>
          <a:p>
            <a:r>
              <a:rPr lang="ru-RU" sz="2800" b="1" dirty="0"/>
              <a:t>СТ. 96</a:t>
            </a:r>
          </a:p>
        </p:txBody>
      </p:sp>
    </p:spTree>
    <p:extLst>
      <p:ext uri="{BB962C8B-B14F-4D97-AF65-F5344CB8AC3E}">
        <p14:creationId xmlns:p14="http://schemas.microsoft.com/office/powerpoint/2010/main" val="713452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0D466FE2-D293-4CF0-B6F9-73A3264FCFFB}"/>
              </a:ext>
            </a:extLst>
          </p:cNvPr>
          <p:cNvSpPr>
            <a:spLocks noGrp="1"/>
          </p:cNvSpPr>
          <p:nvPr>
            <p:ph type="sldNum" sz="quarter" idx="12"/>
          </p:nvPr>
        </p:nvSpPr>
        <p:spPr/>
        <p:txBody>
          <a:bodyPr/>
          <a:lstStyle/>
          <a:p>
            <a:fld id="{2066355A-084C-D24E-9AD2-7E4FC41EA627}" type="slidenum">
              <a:rPr lang="en-US" smtClean="0"/>
              <a:pPr/>
              <a:t>32</a:t>
            </a:fld>
            <a:endParaRPr lang="en-US" dirty="0"/>
          </a:p>
        </p:txBody>
      </p:sp>
      <p:sp>
        <p:nvSpPr>
          <p:cNvPr id="3" name="TextBox 2">
            <a:extLst>
              <a:ext uri="{FF2B5EF4-FFF2-40B4-BE49-F238E27FC236}">
                <a16:creationId xmlns:a16="http://schemas.microsoft.com/office/drawing/2014/main" xmlns="" id="{D7371E55-EF27-400C-AC49-2089627DA901}"/>
              </a:ext>
            </a:extLst>
          </p:cNvPr>
          <p:cNvSpPr txBox="1"/>
          <p:nvPr/>
        </p:nvSpPr>
        <p:spPr>
          <a:xfrm>
            <a:off x="953589" y="1312817"/>
            <a:ext cx="7262948" cy="1200329"/>
          </a:xfrm>
          <a:prstGeom prst="rect">
            <a:avLst/>
          </a:prstGeom>
          <a:noFill/>
        </p:spPr>
        <p:txBody>
          <a:bodyPr wrap="square" rtlCol="0">
            <a:spAutoFit/>
          </a:bodyPr>
          <a:lstStyle/>
          <a:p>
            <a:pPr algn="ctr"/>
            <a:r>
              <a:rPr lang="ru-RU" sz="3600" dirty="0">
                <a:solidFill>
                  <a:srgbClr val="0E779D"/>
                </a:solidFill>
              </a:rPr>
              <a:t>Закупки у единственного поставщика по пунктам 4 и 5</a:t>
            </a:r>
          </a:p>
        </p:txBody>
      </p:sp>
      <p:pic>
        <p:nvPicPr>
          <p:cNvPr id="5" name="Рисунок 4" descr="Тележка для покупок">
            <a:extLst>
              <a:ext uri="{FF2B5EF4-FFF2-40B4-BE49-F238E27FC236}">
                <a16:creationId xmlns:a16="http://schemas.microsoft.com/office/drawing/2014/main" xmlns="" id="{999B14F6-3E09-4E28-A0A9-03600E3783D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683724" y="2767692"/>
            <a:ext cx="711926" cy="711926"/>
          </a:xfrm>
          <a:prstGeom prst="rect">
            <a:avLst/>
          </a:prstGeom>
        </p:spPr>
      </p:pic>
      <p:pic>
        <p:nvPicPr>
          <p:cNvPr id="7" name="Рисунок 6" descr="Компьютер">
            <a:extLst>
              <a:ext uri="{FF2B5EF4-FFF2-40B4-BE49-F238E27FC236}">
                <a16:creationId xmlns:a16="http://schemas.microsoft.com/office/drawing/2014/main" xmlns="" id="{BF5A7EA4-5FE9-49A2-B22D-9EDB45E83B7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15936" y="2276201"/>
            <a:ext cx="1959429" cy="1959429"/>
          </a:xfrm>
          <a:prstGeom prst="rect">
            <a:avLst/>
          </a:prstGeom>
        </p:spPr>
      </p:pic>
    </p:spTree>
    <p:extLst>
      <p:ext uri="{BB962C8B-B14F-4D97-AF65-F5344CB8AC3E}">
        <p14:creationId xmlns:p14="http://schemas.microsoft.com/office/powerpoint/2010/main" val="3649353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33</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33993"/>
            <a:ext cx="6057043" cy="646331"/>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Закупки у единственного поставщика по пунктам 4 и 5 в соответствии с ч. 12 ст. 93</a:t>
            </a:r>
          </a:p>
        </p:txBody>
      </p:sp>
      <p:sp>
        <p:nvSpPr>
          <p:cNvPr id="17" name="Прямоугольник 16">
            <a:extLst>
              <a:ext uri="{FF2B5EF4-FFF2-40B4-BE49-F238E27FC236}">
                <a16:creationId xmlns:a16="http://schemas.microsoft.com/office/drawing/2014/main" xmlns="" id="{04D03471-FB3D-4513-B48A-90DA26FBA62A}"/>
              </a:ext>
            </a:extLst>
          </p:cNvPr>
          <p:cNvSpPr/>
          <p:nvPr/>
        </p:nvSpPr>
        <p:spPr>
          <a:xfrm>
            <a:off x="698045" y="1691469"/>
            <a:ext cx="7879839" cy="3477875"/>
          </a:xfrm>
          <a:prstGeom prst="rect">
            <a:avLst/>
          </a:prstGeom>
        </p:spPr>
        <p:txBody>
          <a:bodyPr wrap="square">
            <a:spAutoFit/>
          </a:bodyPr>
          <a:lstStyle/>
          <a:p>
            <a:pPr algn="just">
              <a:spcBef>
                <a:spcPct val="20000"/>
              </a:spcBef>
              <a:spcAft>
                <a:spcPts val="600"/>
              </a:spcAft>
              <a:buClr>
                <a:srgbClr val="008EDF"/>
              </a:buClr>
            </a:pPr>
            <a:r>
              <a:rPr lang="ru-RU" dirty="0"/>
              <a:t>Теперь закупки у единственного поставщика по п.4 и п.5 могут проводиться в </a:t>
            </a:r>
            <a:r>
              <a:rPr lang="ru-RU" b="1" dirty="0"/>
              <a:t>электронной форме </a:t>
            </a:r>
            <a:r>
              <a:rPr lang="ru-RU" dirty="0"/>
              <a:t>на электронных площадках. (ст. 24.1)</a:t>
            </a:r>
          </a:p>
          <a:p>
            <a:pPr algn="just">
              <a:spcBef>
                <a:spcPct val="20000"/>
              </a:spcBef>
              <a:spcAft>
                <a:spcPts val="600"/>
              </a:spcAft>
              <a:buClr>
                <a:srgbClr val="008EDF"/>
              </a:buClr>
            </a:pPr>
            <a:r>
              <a:rPr lang="ru-RU" dirty="0"/>
              <a:t>Такие закупки проводятся на поставку </a:t>
            </a:r>
            <a:r>
              <a:rPr lang="ru-RU" b="1" dirty="0"/>
              <a:t>товара в соответствии с частью 12 статьи 93</a:t>
            </a:r>
            <a:r>
              <a:rPr lang="ru-RU" dirty="0"/>
              <a:t> стоимостью не более 3 млн. руб. при это общий годовой лимит по таким пунктам остается прежним:</a:t>
            </a:r>
          </a:p>
          <a:p>
            <a:pPr marL="285750" indent="-285750" algn="just">
              <a:spcBef>
                <a:spcPct val="20000"/>
              </a:spcBef>
              <a:spcAft>
                <a:spcPts val="600"/>
              </a:spcAft>
              <a:buClr>
                <a:srgbClr val="008EDF"/>
              </a:buClr>
              <a:buFontTx/>
              <a:buChar char="-"/>
            </a:pPr>
            <a:r>
              <a:rPr lang="ru-RU" sz="1400" dirty="0">
                <a:cs typeface="Arial" panose="020B0604020202020204" pitchFamily="34" charset="0"/>
              </a:rPr>
              <a:t>Не более 2 млн. руб. или 10% СГОЗ по п. 4</a:t>
            </a:r>
          </a:p>
          <a:p>
            <a:pPr marL="285750" indent="-285750" algn="just">
              <a:spcBef>
                <a:spcPct val="20000"/>
              </a:spcBef>
              <a:spcAft>
                <a:spcPts val="600"/>
              </a:spcAft>
              <a:buClr>
                <a:srgbClr val="008EDF"/>
              </a:buClr>
              <a:buFontTx/>
              <a:buChar char="-"/>
            </a:pPr>
            <a:r>
              <a:rPr lang="ru-RU" sz="1400" dirty="0">
                <a:cs typeface="Arial" panose="020B0604020202020204" pitchFamily="34" charset="0"/>
              </a:rPr>
              <a:t>Не более 5 млн. руб. или 50% СГОЗ по п. 5</a:t>
            </a:r>
            <a:endParaRPr lang="en-US" sz="1400" dirty="0">
              <a:cs typeface="Arial" panose="020B0604020202020204" pitchFamily="34" charset="0"/>
            </a:endParaRPr>
          </a:p>
          <a:p>
            <a:pPr algn="just">
              <a:spcBef>
                <a:spcPct val="20000"/>
              </a:spcBef>
              <a:spcAft>
                <a:spcPts val="600"/>
              </a:spcAft>
              <a:buClr>
                <a:srgbClr val="008EDF"/>
              </a:buClr>
            </a:pPr>
            <a:r>
              <a:rPr lang="ru-RU" sz="1400" dirty="0">
                <a:cs typeface="Arial" panose="020B0604020202020204" pitchFamily="34" charset="0"/>
              </a:rPr>
              <a:t>Для проведения такой закупки – </a:t>
            </a:r>
            <a:r>
              <a:rPr lang="ru-RU" sz="1400" b="1" dirty="0">
                <a:cs typeface="Arial" panose="020B0604020202020204" pitchFamily="34" charset="0"/>
              </a:rPr>
              <a:t>заказчик размещает в ЕИС и на площадке извещение </a:t>
            </a:r>
            <a:r>
              <a:rPr lang="ru-RU" sz="1400" dirty="0">
                <a:cs typeface="Arial" panose="020B0604020202020204" pitchFamily="34" charset="0"/>
              </a:rPr>
              <a:t>о проведении такой закупки с указанием таких моментов как использование национального режима по ст. 14</a:t>
            </a:r>
            <a:r>
              <a:rPr lang="ru-RU" sz="1400" b="1" dirty="0">
                <a:cs typeface="Arial" panose="020B0604020202020204" pitchFamily="34" charset="0"/>
              </a:rPr>
              <a:t> </a:t>
            </a:r>
            <a:r>
              <a:rPr lang="ru-RU" sz="1400" dirty="0">
                <a:cs typeface="Arial" panose="020B0604020202020204" pitchFamily="34" charset="0"/>
              </a:rPr>
              <a:t>и прикладывает проект контракта. Требования к поставляемому товару устанавливаются с использованием характеристик представленных в каталоге товаров, работ или услуг. (1-3, 5, 8-12 ст. 42), </a:t>
            </a:r>
            <a:r>
              <a:rPr lang="ru-RU" sz="1400" dirty="0">
                <a:solidFill>
                  <a:srgbClr val="FF0000"/>
                </a:solidFill>
                <a:cs typeface="Arial" panose="020B0604020202020204" pitchFamily="34" charset="0"/>
              </a:rPr>
              <a:t>а также срок поставки, исчисляемый в календарных днях</a:t>
            </a:r>
            <a:r>
              <a:rPr lang="ru-RU" sz="1400" dirty="0">
                <a:cs typeface="Arial" panose="020B0604020202020204" pitchFamily="34" charset="0"/>
              </a:rPr>
              <a:t>.</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50381" y="2851311"/>
            <a:ext cx="2437588" cy="2437588"/>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51831" y="1618858"/>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9" name="Стрелка: шеврон 8">
            <a:extLst>
              <a:ext uri="{FF2B5EF4-FFF2-40B4-BE49-F238E27FC236}">
                <a16:creationId xmlns:a16="http://schemas.microsoft.com/office/drawing/2014/main" xmlns="" id="{DFA7C404-6C58-4643-BBD5-CCBA2322D186}"/>
              </a:ext>
            </a:extLst>
          </p:cNvPr>
          <p:cNvSpPr/>
          <p:nvPr/>
        </p:nvSpPr>
        <p:spPr>
          <a:xfrm>
            <a:off x="151831" y="2406399"/>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10" name="Стрелка: шеврон 9">
            <a:extLst>
              <a:ext uri="{FF2B5EF4-FFF2-40B4-BE49-F238E27FC236}">
                <a16:creationId xmlns:a16="http://schemas.microsoft.com/office/drawing/2014/main" xmlns="" id="{E0822D57-21F7-4994-89EA-89A622D0CECC}"/>
              </a:ext>
            </a:extLst>
          </p:cNvPr>
          <p:cNvSpPr/>
          <p:nvPr/>
        </p:nvSpPr>
        <p:spPr>
          <a:xfrm>
            <a:off x="151831" y="3790544"/>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Tree>
    <p:extLst>
      <p:ext uri="{BB962C8B-B14F-4D97-AF65-F5344CB8AC3E}">
        <p14:creationId xmlns:p14="http://schemas.microsoft.com/office/powerpoint/2010/main" val="2403277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34</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3399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Закупки у единственного поставщика по пунктам 4 и 5</a:t>
            </a:r>
          </a:p>
        </p:txBody>
      </p:sp>
      <p:sp>
        <p:nvSpPr>
          <p:cNvPr id="17" name="Прямоугольник 16">
            <a:extLst>
              <a:ext uri="{FF2B5EF4-FFF2-40B4-BE49-F238E27FC236}">
                <a16:creationId xmlns:a16="http://schemas.microsoft.com/office/drawing/2014/main" xmlns="" id="{04D03471-FB3D-4513-B48A-90DA26FBA62A}"/>
              </a:ext>
            </a:extLst>
          </p:cNvPr>
          <p:cNvSpPr/>
          <p:nvPr/>
        </p:nvSpPr>
        <p:spPr>
          <a:xfrm>
            <a:off x="629070" y="1274197"/>
            <a:ext cx="7879839" cy="2942344"/>
          </a:xfrm>
          <a:prstGeom prst="rect">
            <a:avLst/>
          </a:prstGeom>
        </p:spPr>
        <p:txBody>
          <a:bodyPr wrap="square">
            <a:spAutoFit/>
          </a:bodyPr>
          <a:lstStyle/>
          <a:p>
            <a:pPr algn="just">
              <a:spcBef>
                <a:spcPct val="20000"/>
              </a:spcBef>
              <a:spcAft>
                <a:spcPts val="600"/>
              </a:spcAft>
              <a:buClr>
                <a:srgbClr val="008EDF"/>
              </a:buClr>
            </a:pPr>
            <a:r>
              <a:rPr lang="ru-RU" sz="1400" dirty="0">
                <a:cs typeface="Arial" panose="020B0604020202020204" pitchFamily="34" charset="0"/>
              </a:rPr>
              <a:t>1-3, 5, 8-12 ст. 42</a:t>
            </a:r>
          </a:p>
          <a:p>
            <a:pPr algn="just">
              <a:spcBef>
                <a:spcPct val="20000"/>
              </a:spcBef>
              <a:spcAft>
                <a:spcPts val="600"/>
              </a:spcAft>
              <a:buClr>
                <a:srgbClr val="008EDF"/>
              </a:buClr>
            </a:pPr>
            <a:r>
              <a:rPr lang="ru-RU" sz="1400" dirty="0">
                <a:cs typeface="Arial" panose="020B0604020202020204" pitchFamily="34" charset="0"/>
              </a:rPr>
              <a:t>1) наименование, место нахождения, почтовый адрес, адрес электронной почты, номер контактного телефона, ответственное должностное лицо заказчика, специализированной организации;</a:t>
            </a:r>
          </a:p>
          <a:p>
            <a:pPr algn="just">
              <a:spcBef>
                <a:spcPct val="20000"/>
              </a:spcBef>
              <a:spcAft>
                <a:spcPts val="600"/>
              </a:spcAft>
              <a:buClr>
                <a:srgbClr val="008EDF"/>
              </a:buClr>
            </a:pPr>
            <a:r>
              <a:rPr lang="ru-RU" sz="1400" dirty="0">
                <a:cs typeface="Arial" panose="020B0604020202020204" pitchFamily="34" charset="0"/>
              </a:rPr>
              <a:t>2) краткое изложение условий контракта, содержащее наименование и описание объекта закупки с учетом требований, предусмотренных статьей 33 настоящего Федерального закона, информацию о количестве и месте доставки товара, являющегося предметом контракта, месте выполнения работы или оказания услуги, являющихся предметом контракта, а также сроки поставки товара или завершения работы либо график оказания услуг, начальная (максимальная) цена контракта, источник финансирования. …;</a:t>
            </a:r>
          </a:p>
          <a:p>
            <a:pPr algn="just">
              <a:spcBef>
                <a:spcPct val="20000"/>
              </a:spcBef>
              <a:spcAft>
                <a:spcPts val="600"/>
              </a:spcAft>
              <a:buClr>
                <a:srgbClr val="008EDF"/>
              </a:buClr>
            </a:pPr>
            <a:r>
              <a:rPr lang="ru-RU" sz="1400" dirty="0">
                <a:cs typeface="Arial" panose="020B0604020202020204" pitchFamily="34" charset="0"/>
              </a:rPr>
              <a:t>3) идентификационный код закупки…</a:t>
            </a:r>
          </a:p>
          <a:p>
            <a:pPr algn="just">
              <a:spcBef>
                <a:spcPct val="20000"/>
              </a:spcBef>
              <a:spcAft>
                <a:spcPts val="600"/>
              </a:spcAft>
              <a:buClr>
                <a:srgbClr val="008EDF"/>
              </a:buClr>
            </a:pPr>
            <a:r>
              <a:rPr lang="ru-RU" sz="1400" b="0" i="0" dirty="0">
                <a:solidFill>
                  <a:srgbClr val="000000"/>
                </a:solidFill>
                <a:effectLst/>
              </a:rPr>
              <a:t>5) используемый способ определения поставщика</a:t>
            </a:r>
            <a:endParaRPr lang="ru-RU" sz="1400" dirty="0">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50381" y="2851311"/>
            <a:ext cx="2437588" cy="2437588"/>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39532" y="1203325"/>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Tree>
    <p:extLst>
      <p:ext uri="{BB962C8B-B14F-4D97-AF65-F5344CB8AC3E}">
        <p14:creationId xmlns:p14="http://schemas.microsoft.com/office/powerpoint/2010/main" val="2458324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35</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3399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Закупки у единственного поставщика по пунктам 4 и 5</a:t>
            </a:r>
          </a:p>
        </p:txBody>
      </p:sp>
      <p:sp>
        <p:nvSpPr>
          <p:cNvPr id="17" name="Прямоугольник 16">
            <a:extLst>
              <a:ext uri="{FF2B5EF4-FFF2-40B4-BE49-F238E27FC236}">
                <a16:creationId xmlns:a16="http://schemas.microsoft.com/office/drawing/2014/main" xmlns="" id="{04D03471-FB3D-4513-B48A-90DA26FBA62A}"/>
              </a:ext>
            </a:extLst>
          </p:cNvPr>
          <p:cNvSpPr/>
          <p:nvPr/>
        </p:nvSpPr>
        <p:spPr>
          <a:xfrm>
            <a:off x="629070" y="1274197"/>
            <a:ext cx="7879839" cy="3708708"/>
          </a:xfrm>
          <a:prstGeom prst="rect">
            <a:avLst/>
          </a:prstGeom>
        </p:spPr>
        <p:txBody>
          <a:bodyPr wrap="square">
            <a:spAutoFit/>
          </a:bodyPr>
          <a:lstStyle/>
          <a:p>
            <a:pPr algn="just">
              <a:spcBef>
                <a:spcPct val="20000"/>
              </a:spcBef>
              <a:spcAft>
                <a:spcPts val="600"/>
              </a:spcAft>
              <a:buClr>
                <a:srgbClr val="008EDF"/>
              </a:buClr>
            </a:pPr>
            <a:r>
              <a:rPr lang="ru-RU" sz="1400" dirty="0">
                <a:cs typeface="Arial" panose="020B0604020202020204" pitchFamily="34" charset="0"/>
              </a:rPr>
              <a:t>1-3, 5, 8-12 ст. 42</a:t>
            </a:r>
          </a:p>
          <a:p>
            <a:pPr algn="just">
              <a:spcBef>
                <a:spcPct val="20000"/>
              </a:spcBef>
              <a:spcAft>
                <a:spcPts val="600"/>
              </a:spcAft>
              <a:buClr>
                <a:srgbClr val="008EDF"/>
              </a:buClr>
            </a:pPr>
            <a:r>
              <a:rPr lang="ru-RU" sz="1400" dirty="0">
                <a:cs typeface="Arial" panose="020B0604020202020204" pitchFamily="34" charset="0"/>
              </a:rPr>
              <a:t>8) размер обеспечения исполнения контракта…</a:t>
            </a:r>
          </a:p>
          <a:p>
            <a:pPr algn="just">
              <a:spcBef>
                <a:spcPct val="20000"/>
              </a:spcBef>
              <a:spcAft>
                <a:spcPts val="600"/>
              </a:spcAft>
              <a:buClr>
                <a:srgbClr val="008EDF"/>
              </a:buClr>
            </a:pPr>
            <a:r>
              <a:rPr lang="ru-RU" sz="1400" u="sng" dirty="0">
                <a:solidFill>
                  <a:srgbClr val="FF0000"/>
                </a:solidFill>
                <a:cs typeface="Arial" panose="020B0604020202020204" pitchFamily="34" charset="0"/>
              </a:rPr>
              <a:t>9) преимущества, предоставляемые заказчиком в соответствии со статьями 28 и 29 настоящего Федерального закона;</a:t>
            </a:r>
          </a:p>
          <a:p>
            <a:pPr algn="just">
              <a:spcBef>
                <a:spcPct val="20000"/>
              </a:spcBef>
              <a:spcAft>
                <a:spcPts val="600"/>
              </a:spcAft>
              <a:buClr>
                <a:srgbClr val="008EDF"/>
              </a:buClr>
            </a:pPr>
            <a:r>
              <a:rPr lang="ru-RU" sz="1400" dirty="0">
                <a:cs typeface="Arial" panose="020B0604020202020204" pitchFamily="34" charset="0"/>
              </a:rPr>
              <a:t>10) информация об условиях, о запретах и об ограничениях допуска товаров, происходящих из иностранного государства или группы иностранных государств, работ, услуг, соответственно выполняемых, оказываемых иностранными лицами, в случае, если данные условия, запреты и ограничения установлены заказчиком в соответствии со статьей 14 настоящего Федерального закона;</a:t>
            </a:r>
          </a:p>
          <a:p>
            <a:pPr algn="just">
              <a:spcBef>
                <a:spcPct val="20000"/>
              </a:spcBef>
              <a:spcAft>
                <a:spcPts val="600"/>
              </a:spcAft>
              <a:buClr>
                <a:srgbClr val="008EDF"/>
              </a:buClr>
            </a:pPr>
            <a:r>
              <a:rPr lang="ru-RU" sz="1400" dirty="0">
                <a:cs typeface="Arial" panose="020B0604020202020204" pitchFamily="34" charset="0"/>
              </a:rPr>
              <a:t>11) информация об осуществлении закупки товара, работы, услуги по государственному оборонному заказу в соответствии с Федеральным законом от 29 декабря 2012 года N 275-ФЗ "О государственном оборонном заказе" (в случае осуществления такой закупки заказчиком);</a:t>
            </a:r>
          </a:p>
          <a:p>
            <a:pPr algn="just">
              <a:spcBef>
                <a:spcPct val="20000"/>
              </a:spcBef>
              <a:spcAft>
                <a:spcPts val="600"/>
              </a:spcAft>
              <a:buClr>
                <a:srgbClr val="008EDF"/>
              </a:buClr>
            </a:pPr>
            <a:r>
              <a:rPr lang="ru-RU" sz="1400" dirty="0">
                <a:cs typeface="Arial" panose="020B0604020202020204" pitchFamily="34" charset="0"/>
              </a:rPr>
              <a:t>12) размер аванса, устанавливаемый в соответствии с законодательством Российской Федерации о контрактной системе в сфере закупок (если предусмотрена выплата аванса).</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50381" y="2851311"/>
            <a:ext cx="2437588" cy="2437588"/>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39532" y="1203325"/>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Tree>
    <p:extLst>
      <p:ext uri="{BB962C8B-B14F-4D97-AF65-F5344CB8AC3E}">
        <p14:creationId xmlns:p14="http://schemas.microsoft.com/office/powerpoint/2010/main" val="568087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36</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3399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Закупки у единственного поставщика по пунктам 4 и 5</a:t>
            </a:r>
          </a:p>
        </p:txBody>
      </p:sp>
      <p:sp>
        <p:nvSpPr>
          <p:cNvPr id="17" name="Прямоугольник 16">
            <a:extLst>
              <a:ext uri="{FF2B5EF4-FFF2-40B4-BE49-F238E27FC236}">
                <a16:creationId xmlns:a16="http://schemas.microsoft.com/office/drawing/2014/main" xmlns="" id="{04D03471-FB3D-4513-B48A-90DA26FBA62A}"/>
              </a:ext>
            </a:extLst>
          </p:cNvPr>
          <p:cNvSpPr/>
          <p:nvPr/>
        </p:nvSpPr>
        <p:spPr>
          <a:xfrm>
            <a:off x="698045" y="1327257"/>
            <a:ext cx="7879839" cy="4016484"/>
          </a:xfrm>
          <a:prstGeom prst="rect">
            <a:avLst/>
          </a:prstGeom>
        </p:spPr>
        <p:txBody>
          <a:bodyPr wrap="square">
            <a:spAutoFit/>
          </a:bodyPr>
          <a:lstStyle/>
          <a:p>
            <a:pPr algn="just">
              <a:spcBef>
                <a:spcPct val="20000"/>
              </a:spcBef>
              <a:spcAft>
                <a:spcPts val="600"/>
              </a:spcAft>
              <a:buClr>
                <a:srgbClr val="008EDF"/>
              </a:buClr>
            </a:pPr>
            <a:r>
              <a:rPr lang="ru-RU" dirty="0"/>
              <a:t>В течении часа с момента публикации извещения оператор электронной площадки на которой проводится закупка находит не более 5 и не менее 2-х предварительных предложений участников размещенных заранее на данной площадке и удовлетворяющим требованиям заказчика и предлагающие наименьшие цены.</a:t>
            </a:r>
          </a:p>
          <a:p>
            <a:pPr algn="just">
              <a:spcBef>
                <a:spcPct val="20000"/>
              </a:spcBef>
              <a:spcAft>
                <a:spcPts val="600"/>
              </a:spcAft>
              <a:buClr>
                <a:srgbClr val="008EDF"/>
              </a:buClr>
            </a:pPr>
            <a:r>
              <a:rPr lang="ru-RU" dirty="0"/>
              <a:t>Заказчик (без комиссии)</a:t>
            </a:r>
            <a:r>
              <a:rPr lang="en-US" dirty="0"/>
              <a:t> </a:t>
            </a:r>
            <a:r>
              <a:rPr lang="ru-RU" dirty="0"/>
              <a:t>рассматривает поступившие предложения на предмет их соответствия извещению и требованиям закона и присваивает не отстраненным участникам порядковые номера.</a:t>
            </a:r>
            <a:r>
              <a:rPr lang="en-US" dirty="0"/>
              <a:t> </a:t>
            </a:r>
            <a:r>
              <a:rPr lang="ru-RU" b="1" dirty="0"/>
              <a:t>Протокол формируется в электронной форме с использованием средств электронной площадки</a:t>
            </a:r>
            <a:r>
              <a:rPr lang="ru-RU" dirty="0"/>
              <a:t>.</a:t>
            </a:r>
          </a:p>
          <a:p>
            <a:pPr algn="just">
              <a:spcBef>
                <a:spcPct val="20000"/>
              </a:spcBef>
              <a:spcAft>
                <a:spcPts val="600"/>
              </a:spcAft>
              <a:buClr>
                <a:srgbClr val="008EDF"/>
              </a:buClr>
            </a:pPr>
            <a:r>
              <a:rPr lang="ru-RU" b="1" dirty="0"/>
              <a:t>Контракт заключается</a:t>
            </a:r>
            <a:r>
              <a:rPr lang="ru-RU" dirty="0"/>
              <a:t> с участником закупки, которому присвоен первый номер </a:t>
            </a:r>
            <a:r>
              <a:rPr lang="ru-RU" b="1" dirty="0">
                <a:solidFill>
                  <a:srgbClr val="FF0000"/>
                </a:solidFill>
              </a:rPr>
              <a:t>в порядке и в сроки заключения контракта по результатам запроса котировок в электронной форме (по новым правилам).</a:t>
            </a:r>
          </a:p>
          <a:p>
            <a:pPr algn="just">
              <a:spcBef>
                <a:spcPct val="20000"/>
              </a:spcBef>
              <a:spcAft>
                <a:spcPts val="600"/>
              </a:spcAft>
              <a:buClr>
                <a:srgbClr val="008EDF"/>
              </a:buClr>
            </a:pPr>
            <a:endParaRPr lang="ru-RU" sz="1400" dirty="0">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50381" y="2851311"/>
            <a:ext cx="2437588" cy="2437588"/>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79418" y="1339297"/>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9" name="Стрелка: шеврон 8">
            <a:extLst>
              <a:ext uri="{FF2B5EF4-FFF2-40B4-BE49-F238E27FC236}">
                <a16:creationId xmlns:a16="http://schemas.microsoft.com/office/drawing/2014/main" xmlns="" id="{BD387816-D564-4A7A-B3AA-E5266F516BE6}"/>
              </a:ext>
            </a:extLst>
          </p:cNvPr>
          <p:cNvSpPr/>
          <p:nvPr/>
        </p:nvSpPr>
        <p:spPr>
          <a:xfrm>
            <a:off x="179418" y="2851311"/>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10" name="Стрелка: шеврон 9">
            <a:extLst>
              <a:ext uri="{FF2B5EF4-FFF2-40B4-BE49-F238E27FC236}">
                <a16:creationId xmlns:a16="http://schemas.microsoft.com/office/drawing/2014/main" xmlns="" id="{260DECCA-510D-47FF-B9F6-2A6EB039A8E3}"/>
              </a:ext>
            </a:extLst>
          </p:cNvPr>
          <p:cNvSpPr/>
          <p:nvPr/>
        </p:nvSpPr>
        <p:spPr>
          <a:xfrm>
            <a:off x="179418" y="3851446"/>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Tree>
    <p:extLst>
      <p:ext uri="{BB962C8B-B14F-4D97-AF65-F5344CB8AC3E}">
        <p14:creationId xmlns:p14="http://schemas.microsoft.com/office/powerpoint/2010/main" val="1129421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37</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597455" y="779222"/>
            <a:ext cx="6319418" cy="778675"/>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Рассмотрение заявок.</a:t>
            </a:r>
          </a:p>
          <a:p>
            <a:pPr lvl="0">
              <a:spcBef>
                <a:spcPct val="20000"/>
              </a:spcBef>
              <a:spcAft>
                <a:spcPts val="600"/>
              </a:spcAft>
            </a:pPr>
            <a:endParaRPr lang="ru-RU" b="1" dirty="0">
              <a:solidFill>
                <a:srgbClr val="0E779D"/>
              </a:solidFill>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37963" y="1933091"/>
            <a:ext cx="3076247" cy="3076247"/>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47368" y="644203"/>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CC823A50-9931-406B-B8DA-A5CD64AA07C9}"/>
              </a:ext>
            </a:extLst>
          </p:cNvPr>
          <p:cNvSpPr txBox="1"/>
          <p:nvPr/>
        </p:nvSpPr>
        <p:spPr>
          <a:xfrm>
            <a:off x="585976" y="1168559"/>
            <a:ext cx="6229350" cy="3970318"/>
          </a:xfrm>
          <a:prstGeom prst="rect">
            <a:avLst/>
          </a:prstGeom>
          <a:noFill/>
        </p:spPr>
        <p:txBody>
          <a:bodyPr wrap="square" rtlCol="0">
            <a:spAutoFit/>
          </a:bodyPr>
          <a:lstStyle/>
          <a:p>
            <a:pPr>
              <a:buClr>
                <a:srgbClr val="0E779D"/>
              </a:buClr>
            </a:pPr>
            <a:r>
              <a:rPr lang="ru-RU" b="1" dirty="0"/>
              <a:t>Заявка отклоняется:</a:t>
            </a:r>
          </a:p>
          <a:p>
            <a:pPr>
              <a:buClr>
                <a:srgbClr val="0E779D"/>
              </a:buClr>
            </a:pPr>
            <a:r>
              <a:rPr lang="ru-RU" b="1" dirty="0" err="1"/>
              <a:t>пп</a:t>
            </a:r>
            <a:r>
              <a:rPr lang="ru-RU" b="1" dirty="0"/>
              <a:t>. а п. 6 ч. 12 ст. 93 - </a:t>
            </a:r>
            <a:r>
              <a:rPr lang="ru-RU" i="1" dirty="0"/>
              <a:t>непредставление информации и документов, предусмотренных подпунктом "в" пункта 5 настоящей части, несоответствия таких информации и документов требованиям, установленным в извещении об осуществлении закупки</a:t>
            </a:r>
          </a:p>
          <a:p>
            <a:pPr>
              <a:buClr>
                <a:srgbClr val="0E779D"/>
              </a:buClr>
            </a:pPr>
            <a:r>
              <a:rPr lang="ru-RU" dirty="0"/>
              <a:t>Пункты 2 – 5 Ст. 82.1 ч. 11</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dirty="0"/>
              <a:t>п.2 </a:t>
            </a:r>
            <a:r>
              <a:rPr lang="ru-RU" i="1" dirty="0"/>
              <a:t>Несоответствие требованиям по п.1 ч.1 ст. 31</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dirty="0"/>
              <a:t>п.3 </a:t>
            </a:r>
            <a:r>
              <a:rPr lang="ru-RU" i="1" dirty="0"/>
              <a:t>В соответствии с НПА по ст. 14</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dirty="0"/>
              <a:t>п.4 </a:t>
            </a:r>
            <a:r>
              <a:rPr lang="ru-RU" i="1" dirty="0"/>
              <a:t>Непредоставление документов по ч. 3 и 4 ст. 14 если установлен запрет на иностранные товары</a:t>
            </a:r>
            <a:r>
              <a:rPr lang="ru-RU" dirty="0"/>
              <a:t>.</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dirty="0"/>
              <a:t>п. 5 </a:t>
            </a:r>
            <a:r>
              <a:rPr lang="ru-RU" i="1" dirty="0"/>
              <a:t>Выявление недостоверной информации в заявке</a:t>
            </a:r>
            <a:r>
              <a:rPr lang="ru-RU" dirty="0"/>
              <a:t>.</a:t>
            </a:r>
          </a:p>
          <a:p>
            <a:pPr>
              <a:buClr>
                <a:srgbClr val="0E779D"/>
              </a:buClr>
            </a:pPr>
            <a:endParaRPr lang="ru-RU" dirty="0"/>
          </a:p>
          <a:p>
            <a:endParaRPr lang="ru-RU" dirty="0"/>
          </a:p>
        </p:txBody>
      </p:sp>
    </p:spTree>
    <p:extLst>
      <p:ext uri="{BB962C8B-B14F-4D97-AF65-F5344CB8AC3E}">
        <p14:creationId xmlns:p14="http://schemas.microsoft.com/office/powerpoint/2010/main" val="2966266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38</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597455" y="779222"/>
            <a:ext cx="6319418" cy="778675"/>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Рассмотрение заявок.</a:t>
            </a:r>
          </a:p>
          <a:p>
            <a:pPr lvl="0">
              <a:spcBef>
                <a:spcPct val="20000"/>
              </a:spcBef>
              <a:spcAft>
                <a:spcPts val="600"/>
              </a:spcAft>
            </a:pPr>
            <a:endParaRPr lang="ru-RU" b="1" dirty="0">
              <a:solidFill>
                <a:srgbClr val="0E779D"/>
              </a:solidFill>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37963" y="1933091"/>
            <a:ext cx="3076247" cy="3076247"/>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147368" y="644203"/>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CC823A50-9931-406B-B8DA-A5CD64AA07C9}"/>
              </a:ext>
            </a:extLst>
          </p:cNvPr>
          <p:cNvSpPr txBox="1"/>
          <p:nvPr/>
        </p:nvSpPr>
        <p:spPr>
          <a:xfrm>
            <a:off x="585976" y="1168559"/>
            <a:ext cx="8410656" cy="4647426"/>
          </a:xfrm>
          <a:prstGeom prst="rect">
            <a:avLst/>
          </a:prstGeom>
          <a:noFill/>
        </p:spPr>
        <p:txBody>
          <a:bodyPr wrap="square" rtlCol="0">
            <a:spAutoFit/>
          </a:bodyPr>
          <a:lstStyle/>
          <a:p>
            <a:pPr>
              <a:buClr>
                <a:srgbClr val="0E779D"/>
              </a:buClr>
            </a:pPr>
            <a:r>
              <a:rPr lang="ru-RU" sz="1600" b="1" dirty="0"/>
              <a:t>Заявка отклоняется:</a:t>
            </a:r>
          </a:p>
          <a:p>
            <a:pPr>
              <a:buClr>
                <a:srgbClr val="0E779D"/>
              </a:buClr>
            </a:pPr>
            <a:r>
              <a:rPr lang="ru-RU" sz="1600" dirty="0"/>
              <a:t>Ст. 82.1 ч. 11</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sz="1600" dirty="0"/>
              <a:t>п.2 </a:t>
            </a:r>
            <a:r>
              <a:rPr lang="ru-RU" sz="1600" i="1" dirty="0"/>
              <a:t>несоответствия участника закупки требованиям, установленным в извещении о проведении запроса котировок в электронной форме в соответствии с частью 1, частью 1.1 (при наличии таких требований) статьи 31 настоящего Федерального закона;</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sz="1600" dirty="0"/>
              <a:t>п.3 </a:t>
            </a:r>
            <a:r>
              <a:rPr lang="ru-RU" sz="1600" i="1" dirty="0"/>
              <a:t>предусмотренных нормативными правовыми актами, принятыми в соответствии со статьей 14 настоящего Федерального закона;</a:t>
            </a:r>
          </a:p>
          <a:p>
            <a:pPr marL="285750" indent="-285750">
              <a:buClr>
                <a:srgbClr val="0E779D"/>
              </a:buClr>
              <a:buBlip>
                <a:blip r:embed="rId4">
                  <a:extLst>
                    <a:ext uri="{96DAC541-7B7A-43D3-8B79-37D633B846F1}">
                      <asvg:svgBlip xmlns:asvg="http://schemas.microsoft.com/office/drawing/2016/SVG/main" xmlns="" r:embed="rId5"/>
                    </a:ext>
                  </a:extLst>
                </a:blip>
              </a:buBlip>
            </a:pPr>
            <a:r>
              <a:rPr lang="ru-RU" sz="1600" dirty="0"/>
              <a:t>п.4 </a:t>
            </a:r>
            <a:r>
              <a:rPr lang="ru-RU" sz="1600" i="1" dirty="0"/>
              <a:t>непредставления документов, предусмотренных пунктом 4 части 5 настоящей статьи (если такие документы предусмотрены нормативными правовыми актами, принятыми в соответствии с частью 3 статьи 14 настоящего Федерального закона), в случае, если в соответствии со статьей 14 настоящего Федерального закона в извещение о проведении запроса котировок в электронной форме включена информация о запрете допуска товаров, происходящих из иностранных государств;</a:t>
            </a:r>
            <a:endParaRPr lang="ru-RU" sz="1600" dirty="0"/>
          </a:p>
          <a:p>
            <a:pPr marL="285750" indent="-285750">
              <a:buClr>
                <a:srgbClr val="0E779D"/>
              </a:buClr>
              <a:buBlip>
                <a:blip r:embed="rId4">
                  <a:extLst>
                    <a:ext uri="{96DAC541-7B7A-43D3-8B79-37D633B846F1}">
                      <asvg:svgBlip xmlns:asvg="http://schemas.microsoft.com/office/drawing/2016/SVG/main" xmlns="" r:embed="rId5"/>
                    </a:ext>
                  </a:extLst>
                </a:blip>
              </a:buBlip>
            </a:pPr>
            <a:r>
              <a:rPr lang="ru-RU" sz="1600" dirty="0"/>
              <a:t>п. 5 </a:t>
            </a:r>
            <a:r>
              <a:rPr lang="ru-RU" sz="1600" i="1" dirty="0"/>
              <a:t>выявления недостоверной информации, содержащейся в заявке на участие в запросе котировок в электронной форме.</a:t>
            </a:r>
            <a:endParaRPr lang="ru-RU" sz="1600" dirty="0"/>
          </a:p>
          <a:p>
            <a:pPr>
              <a:buClr>
                <a:srgbClr val="0E779D"/>
              </a:buClr>
            </a:pPr>
            <a:endParaRPr lang="ru-RU" sz="1600" dirty="0"/>
          </a:p>
          <a:p>
            <a:endParaRPr lang="ru-RU" sz="1600" dirty="0"/>
          </a:p>
        </p:txBody>
      </p:sp>
    </p:spTree>
    <p:extLst>
      <p:ext uri="{BB962C8B-B14F-4D97-AF65-F5344CB8AC3E}">
        <p14:creationId xmlns:p14="http://schemas.microsoft.com/office/powerpoint/2010/main" val="3146865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39</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3399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Закупки у единственного поставщика по пунктам 4 и 5</a:t>
            </a:r>
          </a:p>
        </p:txBody>
      </p:sp>
      <p:sp>
        <p:nvSpPr>
          <p:cNvPr id="17" name="Прямоугольник 16">
            <a:extLst>
              <a:ext uri="{FF2B5EF4-FFF2-40B4-BE49-F238E27FC236}">
                <a16:creationId xmlns:a16="http://schemas.microsoft.com/office/drawing/2014/main" xmlns="" id="{04D03471-FB3D-4513-B48A-90DA26FBA62A}"/>
              </a:ext>
            </a:extLst>
          </p:cNvPr>
          <p:cNvSpPr/>
          <p:nvPr/>
        </p:nvSpPr>
        <p:spPr>
          <a:xfrm>
            <a:off x="698045" y="1327257"/>
            <a:ext cx="7879839" cy="1443472"/>
          </a:xfrm>
          <a:prstGeom prst="rect">
            <a:avLst/>
          </a:prstGeom>
        </p:spPr>
        <p:txBody>
          <a:bodyPr wrap="square">
            <a:spAutoFit/>
          </a:bodyPr>
          <a:lstStyle/>
          <a:p>
            <a:pPr algn="just">
              <a:spcBef>
                <a:spcPct val="20000"/>
              </a:spcBef>
              <a:spcAft>
                <a:spcPts val="600"/>
              </a:spcAft>
              <a:buClr>
                <a:srgbClr val="008EDF"/>
              </a:buClr>
            </a:pPr>
            <a:r>
              <a:rPr lang="ru-RU" dirty="0"/>
              <a:t>Участники таких закупок формируют предварительное предложение о товарах на электронной площадке с использованием характеристик товаров из каталога ТРУ.</a:t>
            </a:r>
          </a:p>
          <a:p>
            <a:pPr algn="just">
              <a:spcBef>
                <a:spcPct val="20000"/>
              </a:spcBef>
              <a:spcAft>
                <a:spcPts val="600"/>
              </a:spcAft>
              <a:buClr>
                <a:srgbClr val="008EDF"/>
              </a:buClr>
            </a:pPr>
            <a:r>
              <a:rPr lang="ru-RU" sz="2400" dirty="0"/>
              <a:t>Предварительное предложение должно содержать:</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50381" y="2851311"/>
            <a:ext cx="2437588" cy="2437588"/>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250986" y="2292189"/>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11BBDB62-77A3-47D7-96FF-79A9B04BB7DB}"/>
              </a:ext>
            </a:extLst>
          </p:cNvPr>
          <p:cNvSpPr txBox="1"/>
          <p:nvPr/>
        </p:nvSpPr>
        <p:spPr>
          <a:xfrm>
            <a:off x="790303" y="2704011"/>
            <a:ext cx="2945674" cy="1655838"/>
          </a:xfrm>
          <a:prstGeom prst="rect">
            <a:avLst/>
          </a:prstGeom>
          <a:noFill/>
        </p:spPr>
        <p:txBody>
          <a:bodyPr wrap="square" rtlCol="0">
            <a:spAutoFit/>
          </a:bodyPr>
          <a:lstStyle/>
          <a:p>
            <a:pPr marL="171450" indent="-171450" algn="just">
              <a:spcBef>
                <a:spcPct val="20000"/>
              </a:spcBef>
              <a:spcAft>
                <a:spcPts val="600"/>
              </a:spcAft>
              <a:buClr>
                <a:srgbClr val="00B050"/>
              </a:buClr>
              <a:buFont typeface="Wingdings" panose="05000000000000000000" pitchFamily="2" charset="2"/>
              <a:buChar char="ü"/>
            </a:pPr>
            <a:r>
              <a:rPr lang="ru-RU" sz="1200" dirty="0"/>
              <a:t>Товар и его характеристики в соответствии с КТРУ</a:t>
            </a:r>
          </a:p>
          <a:p>
            <a:pPr marL="171450" indent="-171450" algn="just">
              <a:spcBef>
                <a:spcPct val="20000"/>
              </a:spcBef>
              <a:spcAft>
                <a:spcPts val="600"/>
              </a:spcAft>
              <a:buClr>
                <a:srgbClr val="00B050"/>
              </a:buClr>
              <a:buFont typeface="Wingdings" panose="05000000000000000000" pitchFamily="2" charset="2"/>
              <a:buChar char="ü"/>
            </a:pPr>
            <a:r>
              <a:rPr lang="ru-RU" sz="1200" dirty="0"/>
              <a:t>Максимальное количество товара</a:t>
            </a:r>
          </a:p>
          <a:p>
            <a:pPr marL="171450" indent="-171450" algn="just">
              <a:spcBef>
                <a:spcPct val="20000"/>
              </a:spcBef>
              <a:spcAft>
                <a:spcPts val="600"/>
              </a:spcAft>
              <a:buClr>
                <a:srgbClr val="00B050"/>
              </a:buClr>
              <a:buFont typeface="Wingdings" panose="05000000000000000000" pitchFamily="2" charset="2"/>
              <a:buChar char="ü"/>
            </a:pPr>
            <a:r>
              <a:rPr lang="ru-RU" sz="1200" dirty="0"/>
              <a:t>Стоимость за единицу</a:t>
            </a:r>
          </a:p>
          <a:p>
            <a:pPr marL="171450" indent="-171450" algn="just">
              <a:spcBef>
                <a:spcPct val="20000"/>
              </a:spcBef>
              <a:spcAft>
                <a:spcPts val="600"/>
              </a:spcAft>
              <a:buClr>
                <a:srgbClr val="00B050"/>
              </a:buClr>
              <a:buFont typeface="Wingdings" panose="05000000000000000000" pitchFamily="2" charset="2"/>
              <a:buChar char="ü"/>
            </a:pPr>
            <a:r>
              <a:rPr lang="ru-RU" sz="1200" dirty="0"/>
              <a:t>Регион поставки</a:t>
            </a:r>
          </a:p>
          <a:p>
            <a:pPr marL="171450" indent="-171450" algn="just">
              <a:spcBef>
                <a:spcPct val="20000"/>
              </a:spcBef>
              <a:spcAft>
                <a:spcPts val="600"/>
              </a:spcAft>
              <a:buClr>
                <a:srgbClr val="00B050"/>
              </a:buClr>
              <a:buFont typeface="Wingdings" panose="05000000000000000000" pitchFamily="2" charset="2"/>
              <a:buChar char="ü"/>
            </a:pPr>
            <a:r>
              <a:rPr lang="ru-RU" sz="1200" dirty="0"/>
              <a:t>Страну происхождения</a:t>
            </a:r>
          </a:p>
        </p:txBody>
      </p:sp>
      <p:sp>
        <p:nvSpPr>
          <p:cNvPr id="11" name="TextBox 10">
            <a:extLst>
              <a:ext uri="{FF2B5EF4-FFF2-40B4-BE49-F238E27FC236}">
                <a16:creationId xmlns:a16="http://schemas.microsoft.com/office/drawing/2014/main" xmlns="" id="{55EA3261-2A6C-4F12-BE26-E90F4276F5A8}"/>
              </a:ext>
            </a:extLst>
          </p:cNvPr>
          <p:cNvSpPr txBox="1"/>
          <p:nvPr/>
        </p:nvSpPr>
        <p:spPr>
          <a:xfrm>
            <a:off x="5077544" y="2704011"/>
            <a:ext cx="2945674" cy="2471446"/>
          </a:xfrm>
          <a:prstGeom prst="rect">
            <a:avLst/>
          </a:prstGeom>
          <a:noFill/>
        </p:spPr>
        <p:txBody>
          <a:bodyPr wrap="square" rtlCol="0">
            <a:spAutoFit/>
          </a:bodyPr>
          <a:lstStyle/>
          <a:p>
            <a:pPr marL="171450" indent="-171450" algn="just">
              <a:spcBef>
                <a:spcPct val="20000"/>
              </a:spcBef>
              <a:spcAft>
                <a:spcPts val="600"/>
              </a:spcAft>
              <a:buClr>
                <a:srgbClr val="00B050"/>
              </a:buClr>
              <a:buFont typeface="Wingdings" panose="05000000000000000000" pitchFamily="2" charset="2"/>
              <a:buChar char="ü"/>
            </a:pPr>
            <a:r>
              <a:rPr lang="ru-RU" sz="1200" dirty="0"/>
              <a:t>Документы подтверждающие страну происхождения по ст. 14 (если требуется)</a:t>
            </a:r>
          </a:p>
          <a:p>
            <a:pPr marL="171450" indent="-171450" algn="just">
              <a:spcBef>
                <a:spcPct val="20000"/>
              </a:spcBef>
              <a:spcAft>
                <a:spcPts val="600"/>
              </a:spcAft>
              <a:buClr>
                <a:srgbClr val="00B050"/>
              </a:buClr>
              <a:buFont typeface="Wingdings" panose="05000000000000000000" pitchFamily="2" charset="2"/>
              <a:buChar char="ü"/>
            </a:pPr>
            <a:r>
              <a:rPr lang="ru-RU" sz="1200" dirty="0"/>
              <a:t>Срок действия данного предложения (не более месяца)</a:t>
            </a:r>
          </a:p>
          <a:p>
            <a:pPr marL="171450" indent="-171450" algn="just">
              <a:spcBef>
                <a:spcPct val="20000"/>
              </a:spcBef>
              <a:spcAft>
                <a:spcPts val="600"/>
              </a:spcAft>
              <a:buClr>
                <a:srgbClr val="00B050"/>
              </a:buClr>
              <a:buFont typeface="Wingdings" panose="05000000000000000000" pitchFamily="2" charset="2"/>
              <a:buChar char="ü"/>
            </a:pPr>
            <a:r>
              <a:rPr lang="ru-RU" sz="1200" dirty="0"/>
              <a:t>Согласие</a:t>
            </a:r>
          </a:p>
          <a:p>
            <a:pPr marL="171450" indent="-171450" algn="just">
              <a:spcBef>
                <a:spcPct val="20000"/>
              </a:spcBef>
              <a:spcAft>
                <a:spcPts val="600"/>
              </a:spcAft>
              <a:buClr>
                <a:srgbClr val="00B050"/>
              </a:buClr>
              <a:buFont typeface="Wingdings" panose="05000000000000000000" pitchFamily="2" charset="2"/>
              <a:buChar char="ü"/>
            </a:pPr>
            <a:r>
              <a:rPr lang="ru-RU" sz="1200" dirty="0"/>
              <a:t>Документы по п.1 ч.1 ст. 31</a:t>
            </a:r>
          </a:p>
          <a:p>
            <a:pPr marL="171450" indent="-171450" algn="just">
              <a:spcBef>
                <a:spcPct val="20000"/>
              </a:spcBef>
              <a:spcAft>
                <a:spcPts val="600"/>
              </a:spcAft>
              <a:buClr>
                <a:srgbClr val="00B050"/>
              </a:buClr>
              <a:buFont typeface="Wingdings" panose="05000000000000000000" pitchFamily="2" charset="2"/>
              <a:buChar char="ü"/>
            </a:pPr>
            <a:r>
              <a:rPr lang="ru-RU" sz="1200" dirty="0"/>
              <a:t>Декларация о соответствии 3 - 5, 7 - 9, 11 ч. 1 ст. 31</a:t>
            </a:r>
          </a:p>
          <a:p>
            <a:endParaRPr lang="ru-RU" sz="1200" dirty="0"/>
          </a:p>
        </p:txBody>
      </p:sp>
    </p:spTree>
    <p:extLst>
      <p:ext uri="{BB962C8B-B14F-4D97-AF65-F5344CB8AC3E}">
        <p14:creationId xmlns:p14="http://schemas.microsoft.com/office/powerpoint/2010/main" val="362742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0D466FE2-D293-4CF0-B6F9-73A3264FCFFB}"/>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4</a:t>
            </a:fld>
            <a:endParaRPr lang="en-US" dirty="0"/>
          </a:p>
        </p:txBody>
      </p:sp>
      <p:sp>
        <p:nvSpPr>
          <p:cNvPr id="3" name="TextBox 2">
            <a:extLst>
              <a:ext uri="{FF2B5EF4-FFF2-40B4-BE49-F238E27FC236}">
                <a16:creationId xmlns:a16="http://schemas.microsoft.com/office/drawing/2014/main" xmlns="" id="{D7371E55-EF27-400C-AC49-2089627DA901}"/>
              </a:ext>
            </a:extLst>
          </p:cNvPr>
          <p:cNvSpPr txBox="1"/>
          <p:nvPr/>
        </p:nvSpPr>
        <p:spPr>
          <a:xfrm>
            <a:off x="940526" y="1189804"/>
            <a:ext cx="7262948" cy="2862322"/>
          </a:xfrm>
          <a:prstGeom prst="rect">
            <a:avLst/>
          </a:prstGeom>
          <a:noFill/>
        </p:spPr>
        <p:txBody>
          <a:bodyPr wrap="square" rtlCol="0">
            <a:spAutoFit/>
          </a:bodyPr>
          <a:lstStyle/>
          <a:p>
            <a:pPr marL="457200" indent="-457200">
              <a:buClr>
                <a:srgbClr val="0E779D"/>
              </a:buClr>
              <a:buFont typeface="+mj-lt"/>
              <a:buAutoNum type="arabicPeriod" startAt="2"/>
            </a:pPr>
            <a:r>
              <a:rPr lang="ru-RU" sz="2000" b="1" dirty="0"/>
              <a:t>Услуги ресторанов и услуги по доставке продуктов питания </a:t>
            </a:r>
            <a:r>
              <a:rPr lang="ru-RU" sz="2000" dirty="0"/>
              <a:t>(коды ОКПД2 56.10 и 56.21) в аукционный перечень не входят и могут быть закуплены открытым конкурсом</a:t>
            </a:r>
            <a:endParaRPr lang="en-US" sz="2000" dirty="0"/>
          </a:p>
          <a:p>
            <a:pPr marL="457200" indent="-457200">
              <a:buClr>
                <a:srgbClr val="0E779D"/>
              </a:buClr>
              <a:buAutoNum type="arabicPeriod" startAt="2"/>
            </a:pPr>
            <a:r>
              <a:rPr lang="ru-RU" sz="2000" b="1" dirty="0">
                <a:solidFill>
                  <a:srgbClr val="FF0000"/>
                </a:solidFill>
                <a:effectLst>
                  <a:outerShdw blurRad="38100" dist="38100" dir="2700000" algn="tl">
                    <a:srgbClr val="000000">
                      <a:alpha val="43137"/>
                    </a:srgbClr>
                  </a:outerShdw>
                </a:effectLst>
              </a:rPr>
              <a:t>Конкурс с ограниченным участием </a:t>
            </a:r>
            <a:r>
              <a:rPr lang="ru-RU" sz="2000" dirty="0"/>
              <a:t>могут проводить медицинские, образовательные организации или организации социального обслуживания или организации отдыха детей и их оздоровления если НМЦК превышает 500 тыс. руб.</a:t>
            </a:r>
            <a:endParaRPr lang="en-US" sz="2000" dirty="0"/>
          </a:p>
          <a:p>
            <a:pPr marL="457200" indent="-457200">
              <a:buClr>
                <a:srgbClr val="0E779D"/>
              </a:buClr>
              <a:buAutoNum type="arabicPeriod" startAt="2"/>
            </a:pPr>
            <a:r>
              <a:rPr lang="ru-RU" sz="2000" dirty="0"/>
              <a:t>Можно использовать </a:t>
            </a:r>
            <a:r>
              <a:rPr lang="ru-RU" sz="2000" b="1" dirty="0"/>
              <a:t>иные способы закупок</a:t>
            </a:r>
          </a:p>
        </p:txBody>
      </p:sp>
    </p:spTree>
    <p:extLst>
      <p:ext uri="{BB962C8B-B14F-4D97-AF65-F5344CB8AC3E}">
        <p14:creationId xmlns:p14="http://schemas.microsoft.com/office/powerpoint/2010/main" val="332468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40</a:t>
            </a:fld>
            <a:endParaRPr lang="en-US" dirty="0"/>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50381" y="2851311"/>
            <a:ext cx="2437588" cy="2437588"/>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250986" y="2292189"/>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11BBDB62-77A3-47D7-96FF-79A9B04BB7DB}"/>
              </a:ext>
            </a:extLst>
          </p:cNvPr>
          <p:cNvSpPr txBox="1"/>
          <p:nvPr/>
        </p:nvSpPr>
        <p:spPr>
          <a:xfrm>
            <a:off x="664994" y="1464270"/>
            <a:ext cx="7905981" cy="3259354"/>
          </a:xfrm>
          <a:prstGeom prst="rect">
            <a:avLst/>
          </a:prstGeom>
          <a:noFill/>
        </p:spPr>
        <p:txBody>
          <a:bodyPr wrap="square" rtlCol="0">
            <a:spAutoFit/>
          </a:bodyPr>
          <a:lstStyle/>
          <a:p>
            <a:pPr algn="just">
              <a:spcBef>
                <a:spcPct val="20000"/>
              </a:spcBef>
              <a:spcAft>
                <a:spcPts val="600"/>
              </a:spcAft>
              <a:buClr>
                <a:srgbClr val="00B050"/>
              </a:buClr>
            </a:pPr>
            <a:r>
              <a:rPr lang="ru-RU" dirty="0"/>
              <a:t>При формировании предварительных предложений у поставщиков появляется возможность:</a:t>
            </a:r>
          </a:p>
          <a:p>
            <a:pPr marL="171450" indent="-171450" algn="just">
              <a:spcBef>
                <a:spcPct val="20000"/>
              </a:spcBef>
              <a:spcAft>
                <a:spcPts val="600"/>
              </a:spcAft>
              <a:buClr>
                <a:srgbClr val="00B050"/>
              </a:buClr>
              <a:buFont typeface="Wingdings" panose="05000000000000000000" pitchFamily="2" charset="2"/>
              <a:buChar char="ü"/>
            </a:pPr>
            <a:r>
              <a:rPr lang="ru-RU" dirty="0"/>
              <a:t> указать минимальное количество товара, которое он готов поставить заказчику</a:t>
            </a:r>
          </a:p>
          <a:p>
            <a:pPr marL="171450" indent="-171450" algn="just">
              <a:spcBef>
                <a:spcPct val="20000"/>
              </a:spcBef>
              <a:spcAft>
                <a:spcPts val="600"/>
              </a:spcAft>
              <a:buClr>
                <a:srgbClr val="00B050"/>
              </a:buClr>
              <a:buFont typeface="Wingdings" panose="05000000000000000000" pitchFamily="2" charset="2"/>
              <a:buChar char="ü"/>
            </a:pPr>
            <a:r>
              <a:rPr lang="ru-RU" dirty="0"/>
              <a:t>указать минимальные и максимальные сроки поставки товара</a:t>
            </a:r>
          </a:p>
          <a:p>
            <a:pPr marL="171450" indent="-171450" algn="just">
              <a:spcBef>
                <a:spcPct val="20000"/>
              </a:spcBef>
              <a:spcAft>
                <a:spcPts val="600"/>
              </a:spcAft>
              <a:buClr>
                <a:srgbClr val="00B050"/>
              </a:buClr>
              <a:buFont typeface="Wingdings" panose="05000000000000000000" pitchFamily="2" charset="2"/>
              <a:buChar char="ü"/>
            </a:pPr>
            <a:r>
              <a:rPr lang="ru-RU" dirty="0"/>
              <a:t>указывать цену, количество, сроки поставки для каждого субъекта (субъектов) Российской Федерации, муниципального (муниципальных) района (районов) или городского (городских) округа (округов) поставки, т.е. без необходимости создания отдельных предварительных предложений для каждого такого региона поставки</a:t>
            </a:r>
            <a:endParaRPr lang="ru-RU" sz="1200" dirty="0"/>
          </a:p>
        </p:txBody>
      </p:sp>
    </p:spTree>
    <p:extLst>
      <p:ext uri="{BB962C8B-B14F-4D97-AF65-F5344CB8AC3E}">
        <p14:creationId xmlns:p14="http://schemas.microsoft.com/office/powerpoint/2010/main" val="4136525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41</a:t>
            </a:fld>
            <a:endParaRPr lang="en-US" dirty="0"/>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50381" y="2851311"/>
            <a:ext cx="2437588" cy="2437588"/>
          </a:xfrm>
          <a:prstGeom prst="rect">
            <a:avLst/>
          </a:prstGeom>
        </p:spPr>
      </p:pic>
      <p:sp>
        <p:nvSpPr>
          <p:cNvPr id="2" name="TextBox 1">
            <a:extLst>
              <a:ext uri="{FF2B5EF4-FFF2-40B4-BE49-F238E27FC236}">
                <a16:creationId xmlns:a16="http://schemas.microsoft.com/office/drawing/2014/main" xmlns="" id="{11BBDB62-77A3-47D7-96FF-79A9B04BB7DB}"/>
              </a:ext>
            </a:extLst>
          </p:cNvPr>
          <p:cNvSpPr txBox="1"/>
          <p:nvPr/>
        </p:nvSpPr>
        <p:spPr>
          <a:xfrm>
            <a:off x="664994" y="1464270"/>
            <a:ext cx="7905981" cy="1886670"/>
          </a:xfrm>
          <a:prstGeom prst="rect">
            <a:avLst/>
          </a:prstGeom>
          <a:noFill/>
        </p:spPr>
        <p:txBody>
          <a:bodyPr wrap="square" rtlCol="0">
            <a:spAutoFit/>
          </a:bodyPr>
          <a:lstStyle/>
          <a:p>
            <a:pPr algn="just">
              <a:spcBef>
                <a:spcPct val="20000"/>
              </a:spcBef>
              <a:spcAft>
                <a:spcPts val="600"/>
              </a:spcAft>
              <a:buClr>
                <a:srgbClr val="00B050"/>
              </a:buClr>
            </a:pPr>
            <a:r>
              <a:rPr lang="ru-RU" b="1" u="sng" dirty="0"/>
              <a:t>Оператор площадки </a:t>
            </a:r>
            <a:r>
              <a:rPr lang="ru-RU" b="1" dirty="0"/>
              <a:t>сам</a:t>
            </a:r>
            <a:r>
              <a:rPr lang="ru-RU" dirty="0"/>
              <a:t> будет блокировать количество товаров, содержащееся в предварительном предложении в размере, указанном в извещении, при отправки данного предложения заказчику и уменьшать в случае заключения контракта.</a:t>
            </a:r>
          </a:p>
          <a:p>
            <a:pPr algn="just">
              <a:spcBef>
                <a:spcPct val="20000"/>
              </a:spcBef>
              <a:spcAft>
                <a:spcPts val="600"/>
              </a:spcAft>
              <a:buClr>
                <a:srgbClr val="00B050"/>
              </a:buClr>
            </a:pPr>
            <a:r>
              <a:rPr lang="ru-RU" dirty="0"/>
              <a:t>Т.е. поставщик не превысит свой лимит возможностей если выиграет несколько контрактов на общее количество товаров больше, чем у него есть.</a:t>
            </a:r>
            <a:endParaRPr lang="ru-RU" sz="1200" dirty="0"/>
          </a:p>
        </p:txBody>
      </p:sp>
    </p:spTree>
    <p:extLst>
      <p:ext uri="{BB962C8B-B14F-4D97-AF65-F5344CB8AC3E}">
        <p14:creationId xmlns:p14="http://schemas.microsoft.com/office/powerpoint/2010/main" val="623074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42</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67175"/>
            <a:ext cx="6319418" cy="1055674"/>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Заключение контракта по результатам ЗКЭФ (также для электронных закупок у ЕП)</a:t>
            </a:r>
          </a:p>
          <a:p>
            <a:pPr lvl="0">
              <a:spcBef>
                <a:spcPct val="20000"/>
              </a:spcBef>
              <a:spcAft>
                <a:spcPts val="600"/>
              </a:spcAft>
            </a:pPr>
            <a:endParaRPr lang="ru-RU" b="1" dirty="0">
              <a:solidFill>
                <a:srgbClr val="0E779D"/>
              </a:solidFill>
              <a:cs typeface="Arial" panose="020B0604020202020204" pitchFamily="34" charset="0"/>
            </a:endParaRP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37963" y="1933091"/>
            <a:ext cx="3076247" cy="3076247"/>
          </a:xfrm>
          <a:prstGeom prst="rect">
            <a:avLst/>
          </a:prstGeom>
        </p:spPr>
      </p:pic>
      <p:sp>
        <p:nvSpPr>
          <p:cNvPr id="8" name="Стрелка: шеврон 7">
            <a:extLst>
              <a:ext uri="{FF2B5EF4-FFF2-40B4-BE49-F238E27FC236}">
                <a16:creationId xmlns:a16="http://schemas.microsoft.com/office/drawing/2014/main" xmlns="" id="{571C62A7-97E6-4872-9987-048BAD9A55D7}"/>
              </a:ext>
            </a:extLst>
          </p:cNvPr>
          <p:cNvSpPr/>
          <p:nvPr/>
        </p:nvSpPr>
        <p:spPr>
          <a:xfrm>
            <a:off x="215061" y="923764"/>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2" name="TextBox 1">
            <a:extLst>
              <a:ext uri="{FF2B5EF4-FFF2-40B4-BE49-F238E27FC236}">
                <a16:creationId xmlns:a16="http://schemas.microsoft.com/office/drawing/2014/main" xmlns="" id="{CC823A50-9931-406B-B8DA-A5CD64AA07C9}"/>
              </a:ext>
            </a:extLst>
          </p:cNvPr>
          <p:cNvSpPr txBox="1"/>
          <p:nvPr/>
        </p:nvSpPr>
        <p:spPr>
          <a:xfrm>
            <a:off x="709643" y="1516930"/>
            <a:ext cx="6229350" cy="3970318"/>
          </a:xfrm>
          <a:prstGeom prst="rect">
            <a:avLst/>
          </a:prstGeom>
          <a:noFill/>
        </p:spPr>
        <p:txBody>
          <a:bodyPr wrap="square" rtlCol="0">
            <a:spAutoFit/>
          </a:bodyPr>
          <a:lstStyle/>
          <a:p>
            <a:pPr marL="285750" indent="-285750">
              <a:buClr>
                <a:srgbClr val="0E779D"/>
              </a:buClr>
              <a:buFont typeface="Wingdings" panose="05000000000000000000" pitchFamily="2" charset="2"/>
              <a:buChar char="q"/>
            </a:pPr>
            <a:r>
              <a:rPr lang="ru-RU" dirty="0"/>
              <a:t>Заказчик формирует и направляет проект контракта победителю в </a:t>
            </a:r>
            <a:r>
              <a:rPr lang="ru-RU" b="1" dirty="0"/>
              <a:t>течение 3х </a:t>
            </a:r>
            <a:r>
              <a:rPr lang="ru-RU" dirty="0"/>
              <a:t>часов с момента публикации в ЕИС протокола подведения итогов.</a:t>
            </a:r>
          </a:p>
          <a:p>
            <a:pPr marL="285750" indent="-285750">
              <a:buClr>
                <a:srgbClr val="0E779D"/>
              </a:buClr>
              <a:buFont typeface="Wingdings" panose="05000000000000000000" pitchFamily="2" charset="2"/>
              <a:buChar char="q"/>
            </a:pPr>
            <a:r>
              <a:rPr lang="ru-RU" dirty="0"/>
              <a:t>Победитель подписывает проект контракта </a:t>
            </a:r>
            <a:r>
              <a:rPr lang="ru-RU" b="1" dirty="0"/>
              <a:t>не позднее рабочего дня, следующего за днем </a:t>
            </a:r>
            <a:r>
              <a:rPr lang="ru-RU" dirty="0"/>
              <a:t>направления проекта контракта на подписание.</a:t>
            </a:r>
          </a:p>
          <a:p>
            <a:pPr marL="285750" indent="-285750">
              <a:buClr>
                <a:srgbClr val="0E779D"/>
              </a:buClr>
              <a:buFont typeface="Wingdings" panose="05000000000000000000" pitchFamily="2" charset="2"/>
              <a:buChar char="q"/>
            </a:pPr>
            <a:r>
              <a:rPr lang="ru-RU" dirty="0"/>
              <a:t>Заказчик подписывает контракт </a:t>
            </a:r>
            <a:r>
              <a:rPr lang="ru-RU" b="1" dirty="0"/>
              <a:t>не позднее рабочего дня, следующего за днем</a:t>
            </a:r>
            <a:r>
              <a:rPr lang="ru-RU" dirty="0"/>
              <a:t> подписания победителем.</a:t>
            </a:r>
          </a:p>
          <a:p>
            <a:pPr marL="285750" indent="-285750">
              <a:buClr>
                <a:srgbClr val="0E779D"/>
              </a:buClr>
              <a:buFont typeface="Wingdings" panose="05000000000000000000" pitchFamily="2" charset="2"/>
              <a:buChar char="q"/>
            </a:pPr>
            <a:r>
              <a:rPr lang="ru-RU" dirty="0"/>
              <a:t>Контракт может быть заключен </a:t>
            </a:r>
            <a:r>
              <a:rPr lang="ru-RU" b="1" dirty="0"/>
              <a:t>не ранее чем через 2 рабочих дня</a:t>
            </a:r>
            <a:r>
              <a:rPr lang="ru-RU" b="1"/>
              <a:t>, следующих </a:t>
            </a:r>
            <a:r>
              <a:rPr lang="ru-RU" b="1" dirty="0"/>
              <a:t>за днем</a:t>
            </a:r>
            <a:r>
              <a:rPr lang="ru-RU" dirty="0"/>
              <a:t> публикации протокола подведения итогов.</a:t>
            </a:r>
          </a:p>
          <a:p>
            <a:pPr marL="285750" indent="-285750">
              <a:buClr>
                <a:srgbClr val="0E779D"/>
              </a:buClr>
              <a:buFont typeface="Wingdings" panose="05000000000000000000" pitchFamily="2" charset="2"/>
              <a:buChar char="q"/>
            </a:pPr>
            <a:r>
              <a:rPr lang="ru-RU" b="1" dirty="0"/>
              <a:t>Участник </a:t>
            </a:r>
            <a:r>
              <a:rPr lang="ru-RU" b="1" u="sng" dirty="0"/>
              <a:t>не вправе</a:t>
            </a:r>
            <a:r>
              <a:rPr lang="ru-RU" b="1" dirty="0"/>
              <a:t> формировать протокол разногласий</a:t>
            </a:r>
            <a:r>
              <a:rPr lang="ru-RU" dirty="0"/>
              <a:t>.</a:t>
            </a:r>
          </a:p>
          <a:p>
            <a:pPr>
              <a:buClr>
                <a:srgbClr val="0E779D"/>
              </a:buClr>
            </a:pPr>
            <a:endParaRPr lang="ru-RU" dirty="0"/>
          </a:p>
          <a:p>
            <a:endParaRPr lang="ru-RU" dirty="0"/>
          </a:p>
        </p:txBody>
      </p:sp>
    </p:spTree>
    <p:extLst>
      <p:ext uri="{BB962C8B-B14F-4D97-AF65-F5344CB8AC3E}">
        <p14:creationId xmlns:p14="http://schemas.microsoft.com/office/powerpoint/2010/main" val="2805224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43</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3399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Закупки у единственного поставщика по пунктам 4 и 5</a:t>
            </a:r>
          </a:p>
        </p:txBody>
      </p:sp>
      <p:sp>
        <p:nvSpPr>
          <p:cNvPr id="17" name="Прямоугольник 16">
            <a:extLst>
              <a:ext uri="{FF2B5EF4-FFF2-40B4-BE49-F238E27FC236}">
                <a16:creationId xmlns:a16="http://schemas.microsoft.com/office/drawing/2014/main" xmlns="" id="{04D03471-FB3D-4513-B48A-90DA26FBA62A}"/>
              </a:ext>
            </a:extLst>
          </p:cNvPr>
          <p:cNvSpPr/>
          <p:nvPr/>
        </p:nvSpPr>
        <p:spPr>
          <a:xfrm>
            <a:off x="1577966" y="2343479"/>
            <a:ext cx="5441601" cy="646331"/>
          </a:xfrm>
          <a:prstGeom prst="rect">
            <a:avLst/>
          </a:prstGeom>
        </p:spPr>
        <p:txBody>
          <a:bodyPr wrap="square">
            <a:spAutoFit/>
          </a:bodyPr>
          <a:lstStyle/>
          <a:p>
            <a:pPr algn="just">
              <a:spcBef>
                <a:spcPct val="20000"/>
              </a:spcBef>
              <a:spcAft>
                <a:spcPts val="600"/>
              </a:spcAft>
              <a:buClr>
                <a:srgbClr val="008EDF"/>
              </a:buClr>
            </a:pPr>
            <a:r>
              <a:rPr lang="ru-RU" dirty="0"/>
              <a:t>Победитель может быть признан уклонившимся от заключения контракта</a:t>
            </a:r>
            <a:endParaRPr lang="ru-RU" sz="2400" dirty="0"/>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50381" y="2851311"/>
            <a:ext cx="2437588" cy="2437588"/>
          </a:xfrm>
          <a:prstGeom prst="rect">
            <a:avLst/>
          </a:prstGeom>
        </p:spPr>
      </p:pic>
      <p:pic>
        <p:nvPicPr>
          <p:cNvPr id="10" name="Рисунок 9" descr="Восклицательный знак">
            <a:extLst>
              <a:ext uri="{FF2B5EF4-FFF2-40B4-BE49-F238E27FC236}">
                <a16:creationId xmlns:a16="http://schemas.microsoft.com/office/drawing/2014/main" xmlns="" id="{8B4BEB9E-7D1F-436F-93EA-5532E2187D6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55575" y="2263002"/>
            <a:ext cx="807286" cy="807286"/>
          </a:xfrm>
          <a:prstGeom prst="rect">
            <a:avLst/>
          </a:prstGeom>
        </p:spPr>
      </p:pic>
      <p:sp>
        <p:nvSpPr>
          <p:cNvPr id="4" name="Прямоугольник 3">
            <a:extLst>
              <a:ext uri="{FF2B5EF4-FFF2-40B4-BE49-F238E27FC236}">
                <a16:creationId xmlns:a16="http://schemas.microsoft.com/office/drawing/2014/main" xmlns="" id="{55C66642-5BFB-49B5-929F-93F6EBAB025B}"/>
              </a:ext>
            </a:extLst>
          </p:cNvPr>
          <p:cNvSpPr/>
          <p:nvPr/>
        </p:nvSpPr>
        <p:spPr>
          <a:xfrm>
            <a:off x="1129936" y="1972491"/>
            <a:ext cx="5889631" cy="1482635"/>
          </a:xfrm>
          <a:prstGeom prst="rect">
            <a:avLst/>
          </a:prstGeom>
          <a:noFill/>
          <a:ln w="38100">
            <a:solidFill>
              <a:srgbClr val="0E7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0409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44</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3399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Закупки у единственного поставщика по пунктам 4 и 5</a:t>
            </a:r>
          </a:p>
        </p:txBody>
      </p:sp>
      <p:sp>
        <p:nvSpPr>
          <p:cNvPr id="17" name="Прямоугольник 16">
            <a:extLst>
              <a:ext uri="{FF2B5EF4-FFF2-40B4-BE49-F238E27FC236}">
                <a16:creationId xmlns:a16="http://schemas.microsoft.com/office/drawing/2014/main" xmlns="" id="{04D03471-FB3D-4513-B48A-90DA26FBA62A}"/>
              </a:ext>
            </a:extLst>
          </p:cNvPr>
          <p:cNvSpPr/>
          <p:nvPr/>
        </p:nvSpPr>
        <p:spPr>
          <a:xfrm>
            <a:off x="1577966" y="2204980"/>
            <a:ext cx="5441601" cy="923330"/>
          </a:xfrm>
          <a:prstGeom prst="rect">
            <a:avLst/>
          </a:prstGeom>
        </p:spPr>
        <p:txBody>
          <a:bodyPr wrap="square">
            <a:spAutoFit/>
          </a:bodyPr>
          <a:lstStyle/>
          <a:p>
            <a:pPr algn="just">
              <a:spcBef>
                <a:spcPct val="20000"/>
              </a:spcBef>
              <a:spcAft>
                <a:spcPts val="600"/>
              </a:spcAft>
              <a:buClr>
                <a:srgbClr val="008EDF"/>
              </a:buClr>
            </a:pPr>
            <a:r>
              <a:rPr lang="ru-RU" dirty="0"/>
              <a:t>Контракты, заключенные по результатам электронных закупок у ЕП – вносятся в реестр контрактов.</a:t>
            </a:r>
            <a:endParaRPr lang="ru-RU" sz="2400" dirty="0"/>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50381" y="2851311"/>
            <a:ext cx="2437588" cy="2437588"/>
          </a:xfrm>
          <a:prstGeom prst="rect">
            <a:avLst/>
          </a:prstGeom>
        </p:spPr>
      </p:pic>
      <p:pic>
        <p:nvPicPr>
          <p:cNvPr id="10" name="Рисунок 9" descr="Восклицательный знак">
            <a:extLst>
              <a:ext uri="{FF2B5EF4-FFF2-40B4-BE49-F238E27FC236}">
                <a16:creationId xmlns:a16="http://schemas.microsoft.com/office/drawing/2014/main" xmlns="" id="{8B4BEB9E-7D1F-436F-93EA-5532E2187D6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55575" y="2263002"/>
            <a:ext cx="807286" cy="807286"/>
          </a:xfrm>
          <a:prstGeom prst="rect">
            <a:avLst/>
          </a:prstGeom>
        </p:spPr>
      </p:pic>
      <p:sp>
        <p:nvSpPr>
          <p:cNvPr id="4" name="Прямоугольник 3">
            <a:extLst>
              <a:ext uri="{FF2B5EF4-FFF2-40B4-BE49-F238E27FC236}">
                <a16:creationId xmlns:a16="http://schemas.microsoft.com/office/drawing/2014/main" xmlns="" id="{55C66642-5BFB-49B5-929F-93F6EBAB025B}"/>
              </a:ext>
            </a:extLst>
          </p:cNvPr>
          <p:cNvSpPr/>
          <p:nvPr/>
        </p:nvSpPr>
        <p:spPr>
          <a:xfrm>
            <a:off x="1129936" y="1972491"/>
            <a:ext cx="5889631" cy="1482635"/>
          </a:xfrm>
          <a:prstGeom prst="rect">
            <a:avLst/>
          </a:prstGeom>
          <a:noFill/>
          <a:ln w="38100">
            <a:solidFill>
              <a:srgbClr val="0E7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49995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ru-RU" sz="1800" dirty="0"/>
              <a:t>Изменения с 01.04.2021</a:t>
            </a:r>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45</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83399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Закупки у единственного поставщика по пунктам 4 и 5</a:t>
            </a:r>
          </a:p>
        </p:txBody>
      </p:sp>
      <p:sp>
        <p:nvSpPr>
          <p:cNvPr id="17" name="Прямоугольник 16">
            <a:extLst>
              <a:ext uri="{FF2B5EF4-FFF2-40B4-BE49-F238E27FC236}">
                <a16:creationId xmlns:a16="http://schemas.microsoft.com/office/drawing/2014/main" xmlns="" id="{04D03471-FB3D-4513-B48A-90DA26FBA62A}"/>
              </a:ext>
            </a:extLst>
          </p:cNvPr>
          <p:cNvSpPr/>
          <p:nvPr/>
        </p:nvSpPr>
        <p:spPr>
          <a:xfrm>
            <a:off x="1577966" y="2204980"/>
            <a:ext cx="5441601" cy="646331"/>
          </a:xfrm>
          <a:prstGeom prst="rect">
            <a:avLst/>
          </a:prstGeom>
        </p:spPr>
        <p:txBody>
          <a:bodyPr wrap="square">
            <a:spAutoFit/>
          </a:bodyPr>
          <a:lstStyle/>
          <a:p>
            <a:pPr algn="just">
              <a:spcBef>
                <a:spcPct val="20000"/>
              </a:spcBef>
              <a:spcAft>
                <a:spcPts val="600"/>
              </a:spcAft>
              <a:buClr>
                <a:srgbClr val="008EDF"/>
              </a:buClr>
            </a:pPr>
            <a:r>
              <a:rPr lang="ru-RU" dirty="0"/>
              <a:t>Участники вправе подать жалобу на электронные закупки у ЕП.</a:t>
            </a:r>
            <a:endParaRPr lang="ru-RU" sz="2400" dirty="0"/>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50381" y="2851311"/>
            <a:ext cx="2437588" cy="2437588"/>
          </a:xfrm>
          <a:prstGeom prst="rect">
            <a:avLst/>
          </a:prstGeom>
        </p:spPr>
      </p:pic>
      <p:sp>
        <p:nvSpPr>
          <p:cNvPr id="4" name="Прямоугольник 3">
            <a:extLst>
              <a:ext uri="{FF2B5EF4-FFF2-40B4-BE49-F238E27FC236}">
                <a16:creationId xmlns:a16="http://schemas.microsoft.com/office/drawing/2014/main" xmlns="" id="{55C66642-5BFB-49B5-929F-93F6EBAB025B}"/>
              </a:ext>
            </a:extLst>
          </p:cNvPr>
          <p:cNvSpPr/>
          <p:nvPr/>
        </p:nvSpPr>
        <p:spPr>
          <a:xfrm>
            <a:off x="1129936" y="1972491"/>
            <a:ext cx="5889631" cy="1482635"/>
          </a:xfrm>
          <a:prstGeom prst="rect">
            <a:avLst/>
          </a:prstGeom>
          <a:noFill/>
          <a:ln w="38100">
            <a:solidFill>
              <a:srgbClr val="0E7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8" name="Рисунок 7" descr="Программист">
            <a:extLst>
              <a:ext uri="{FF2B5EF4-FFF2-40B4-BE49-F238E27FC236}">
                <a16:creationId xmlns:a16="http://schemas.microsoft.com/office/drawing/2014/main" xmlns="" id="{4C5AD9EB-04AC-4141-A460-EE0006DE97B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696744" y="2423417"/>
            <a:ext cx="914400" cy="914400"/>
          </a:xfrm>
          <a:prstGeom prst="rect">
            <a:avLst/>
          </a:prstGeom>
        </p:spPr>
      </p:pic>
    </p:spTree>
    <p:extLst>
      <p:ext uri="{BB962C8B-B14F-4D97-AF65-F5344CB8AC3E}">
        <p14:creationId xmlns:p14="http://schemas.microsoft.com/office/powerpoint/2010/main" val="4199555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a:xfrm>
            <a:off x="0" y="4793069"/>
            <a:ext cx="358836" cy="273844"/>
          </a:xfrm>
          <a:prstGeom prst="rect">
            <a:avLst/>
          </a:prstGeom>
        </p:spPr>
        <p:txBody>
          <a:bodyPr/>
          <a:lstStyle/>
          <a:p>
            <a:fld id="{2066355A-084C-D24E-9AD2-7E4FC41EA627}" type="slidenum">
              <a:rPr lang="en-US" smtClean="0"/>
              <a:pPr/>
              <a:t>46</a:t>
            </a:fld>
            <a:endParaRPr lang="en-US" dirty="0"/>
          </a:p>
        </p:txBody>
      </p:sp>
      <p:sp>
        <p:nvSpPr>
          <p:cNvPr id="18" name="Прямоугольник 17">
            <a:extLst>
              <a:ext uri="{FF2B5EF4-FFF2-40B4-BE49-F238E27FC236}">
                <a16:creationId xmlns:a16="http://schemas.microsoft.com/office/drawing/2014/main" xmlns="" id="{93C2583B-FD23-4F5A-A267-1CB840D36232}"/>
              </a:ext>
            </a:extLst>
          </p:cNvPr>
          <p:cNvSpPr/>
          <p:nvPr/>
        </p:nvSpPr>
        <p:spPr>
          <a:xfrm>
            <a:off x="1306757" y="1602254"/>
            <a:ext cx="6530486" cy="1938992"/>
          </a:xfrm>
          <a:prstGeom prst="rect">
            <a:avLst/>
          </a:prstGeom>
        </p:spPr>
        <p:txBody>
          <a:bodyPr wrap="square">
            <a:spAutoFit/>
          </a:bodyPr>
          <a:lstStyle/>
          <a:p>
            <a:pPr lvl="0" algn="ctr">
              <a:spcBef>
                <a:spcPct val="20000"/>
              </a:spcBef>
              <a:spcAft>
                <a:spcPts val="600"/>
              </a:spcAft>
            </a:pPr>
            <a:r>
              <a:rPr lang="ru-RU" sz="6000" b="1" dirty="0">
                <a:solidFill>
                  <a:srgbClr val="0E779D"/>
                </a:solidFill>
                <a:latin typeface="Times New Roman" panose="02020603050405020304" pitchFamily="18" charset="0"/>
                <a:cs typeface="Times New Roman" panose="02020603050405020304" pitchFamily="18" charset="0"/>
              </a:rPr>
              <a:t>Описание объекта закупки</a:t>
            </a:r>
          </a:p>
        </p:txBody>
      </p:sp>
    </p:spTree>
    <p:extLst>
      <p:ext uri="{BB962C8B-B14F-4D97-AF65-F5344CB8AC3E}">
        <p14:creationId xmlns:p14="http://schemas.microsoft.com/office/powerpoint/2010/main" val="2662775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F633D0DD-C88E-4854-A06D-A27CEB06C656}"/>
              </a:ext>
            </a:extLst>
          </p:cNvPr>
          <p:cNvSpPr>
            <a:spLocks noGrp="1"/>
          </p:cNvSpPr>
          <p:nvPr>
            <p:ph type="sldNum" sz="quarter" idx="12"/>
          </p:nvPr>
        </p:nvSpPr>
        <p:spPr/>
        <p:txBody>
          <a:bodyPr/>
          <a:lstStyle/>
          <a:p>
            <a:fld id="{2066355A-084C-D24E-9AD2-7E4FC41EA627}" type="slidenum">
              <a:rPr lang="en-US" smtClean="0"/>
              <a:pPr/>
              <a:t>47</a:t>
            </a:fld>
            <a:endParaRPr lang="en-US" dirty="0"/>
          </a:p>
        </p:txBody>
      </p:sp>
      <p:sp>
        <p:nvSpPr>
          <p:cNvPr id="4" name="TextBox 3">
            <a:extLst>
              <a:ext uri="{FF2B5EF4-FFF2-40B4-BE49-F238E27FC236}">
                <a16:creationId xmlns:a16="http://schemas.microsoft.com/office/drawing/2014/main" xmlns="" id="{7089699D-FAF5-45E4-9492-58F658A88F0F}"/>
              </a:ext>
            </a:extLst>
          </p:cNvPr>
          <p:cNvSpPr txBox="1"/>
          <p:nvPr/>
        </p:nvSpPr>
        <p:spPr>
          <a:xfrm>
            <a:off x="358835" y="825242"/>
            <a:ext cx="8281927" cy="3970318"/>
          </a:xfrm>
          <a:prstGeom prst="rect">
            <a:avLst/>
          </a:prstGeom>
          <a:noFill/>
        </p:spPr>
        <p:txBody>
          <a:bodyPr wrap="square">
            <a:spAutoFit/>
          </a:bodyPr>
          <a:lstStyle/>
          <a:p>
            <a:pPr marL="0" indent="0">
              <a:buFont typeface="Wingdings"/>
              <a:buNone/>
            </a:pPr>
            <a:r>
              <a:rPr lang="ru-RU" dirty="0"/>
              <a:t>В описании объекта закупки указываются: </a:t>
            </a:r>
          </a:p>
          <a:p>
            <a:r>
              <a:rPr lang="ru-RU" b="1" dirty="0">
                <a:solidFill>
                  <a:srgbClr val="FF0000"/>
                </a:solidFill>
              </a:rPr>
              <a:t>функциональные, </a:t>
            </a:r>
          </a:p>
          <a:p>
            <a:r>
              <a:rPr lang="ru-RU" b="1" dirty="0">
                <a:solidFill>
                  <a:srgbClr val="FF0000"/>
                </a:solidFill>
              </a:rPr>
              <a:t>технические;</a:t>
            </a:r>
          </a:p>
          <a:p>
            <a:r>
              <a:rPr lang="ru-RU" b="1" dirty="0">
                <a:solidFill>
                  <a:srgbClr val="FF0000"/>
                </a:solidFill>
              </a:rPr>
              <a:t>качественные характеристики;</a:t>
            </a:r>
          </a:p>
          <a:p>
            <a:r>
              <a:rPr lang="ru-RU" b="1" dirty="0">
                <a:solidFill>
                  <a:srgbClr val="FF0000"/>
                </a:solidFill>
              </a:rPr>
              <a:t>эксплуатационные характеристики</a:t>
            </a:r>
            <a:r>
              <a:rPr lang="en-US" b="1" dirty="0">
                <a:solidFill>
                  <a:srgbClr val="FF0000"/>
                </a:solidFill>
              </a:rPr>
              <a:t> (</a:t>
            </a:r>
            <a:r>
              <a:rPr lang="ru-RU" i="1" dirty="0"/>
              <a:t>при</a:t>
            </a:r>
            <a:r>
              <a:rPr lang="en-US" i="1" dirty="0"/>
              <a:t> </a:t>
            </a:r>
            <a:r>
              <a:rPr lang="ru-RU" i="1" dirty="0"/>
              <a:t>необходимости</a:t>
            </a:r>
            <a:r>
              <a:rPr lang="ru-RU" b="1" dirty="0">
                <a:solidFill>
                  <a:srgbClr val="FF0000"/>
                </a:solidFill>
              </a:rPr>
              <a:t>)</a:t>
            </a:r>
            <a:r>
              <a:rPr lang="ru-RU" dirty="0"/>
              <a:t>.</a:t>
            </a:r>
          </a:p>
          <a:p>
            <a:pPr marL="0" indent="0" algn="just">
              <a:buFont typeface="Wingdings"/>
              <a:buNone/>
            </a:pPr>
            <a:r>
              <a:rPr lang="ru-RU" dirty="0"/>
              <a:t>которые предусмотрены </a:t>
            </a:r>
            <a:r>
              <a:rPr lang="ru-RU" dirty="0">
                <a:solidFill>
                  <a:srgbClr val="FF0000"/>
                </a:solidFill>
              </a:rPr>
              <a:t>техническими регламентами</a:t>
            </a:r>
            <a:r>
              <a:rPr lang="ru-RU" dirty="0"/>
              <a:t>, принятыми в соответствии с законодательством Российской Федерации, </a:t>
            </a:r>
            <a:r>
              <a:rPr lang="ru-RU" dirty="0">
                <a:solidFill>
                  <a:srgbClr val="FF0000"/>
                </a:solidFill>
              </a:rPr>
              <a:t>документами,</a:t>
            </a:r>
            <a:r>
              <a:rPr lang="ru-RU" dirty="0"/>
              <a:t> разрабатываемыми и применяемыми в </a:t>
            </a:r>
            <a:r>
              <a:rPr lang="ru-RU" dirty="0">
                <a:solidFill>
                  <a:srgbClr val="FF0000"/>
                </a:solidFill>
              </a:rPr>
              <a:t>национальной системе стандартизации</a:t>
            </a:r>
            <a:r>
              <a:rPr lang="ru-RU" dirty="0"/>
              <a:t>, иных требований, связанных с определением соответствия поставляемого товара потребностям заказчика. </a:t>
            </a:r>
          </a:p>
          <a:p>
            <a:pPr marL="0" indent="0" algn="just">
              <a:buFont typeface="Wingdings"/>
              <a:buNone/>
            </a:pPr>
            <a:r>
              <a:rPr lang="ru-RU" dirty="0"/>
              <a:t>Если заказчиком при составлении описания объекта закупки </a:t>
            </a:r>
            <a:r>
              <a:rPr lang="ru-RU" b="1" dirty="0"/>
              <a:t>НЕ</a:t>
            </a:r>
            <a:r>
              <a:rPr lang="ru-RU" dirty="0"/>
              <a:t> используются ТР или ГОСТы, в документации о закупке </a:t>
            </a:r>
            <a:r>
              <a:rPr lang="ru-RU" dirty="0">
                <a:solidFill>
                  <a:srgbClr val="FF0000"/>
                </a:solidFill>
              </a:rPr>
              <a:t>должно быть обоснование </a:t>
            </a:r>
            <a:r>
              <a:rPr lang="ru-RU" dirty="0"/>
              <a:t>необходимости использования других показателей, требований, условных обозначений и терминологии.</a:t>
            </a:r>
          </a:p>
        </p:txBody>
      </p:sp>
    </p:spTree>
    <p:extLst>
      <p:ext uri="{BB962C8B-B14F-4D97-AF65-F5344CB8AC3E}">
        <p14:creationId xmlns:p14="http://schemas.microsoft.com/office/powerpoint/2010/main" val="3406241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7C65E5F-8ECB-4092-8110-1ED118D773F9}"/>
              </a:ext>
            </a:extLst>
          </p:cNvPr>
          <p:cNvSpPr>
            <a:spLocks noGrp="1"/>
          </p:cNvSpPr>
          <p:nvPr>
            <p:ph type="sldNum" sz="quarter" idx="12"/>
          </p:nvPr>
        </p:nvSpPr>
        <p:spPr/>
        <p:txBody>
          <a:bodyPr/>
          <a:lstStyle/>
          <a:p>
            <a:fld id="{2066355A-084C-D24E-9AD2-7E4FC41EA627}" type="slidenum">
              <a:rPr lang="en-US" smtClean="0"/>
              <a:pPr/>
              <a:t>48</a:t>
            </a:fld>
            <a:endParaRPr lang="en-US" dirty="0"/>
          </a:p>
        </p:txBody>
      </p:sp>
      <p:sp>
        <p:nvSpPr>
          <p:cNvPr id="6" name="TextBox 5">
            <a:extLst>
              <a:ext uri="{FF2B5EF4-FFF2-40B4-BE49-F238E27FC236}">
                <a16:creationId xmlns:a16="http://schemas.microsoft.com/office/drawing/2014/main" xmlns="" id="{5C5621BB-FCCC-408D-B477-48BE6F5BCB7A}"/>
              </a:ext>
            </a:extLst>
          </p:cNvPr>
          <p:cNvSpPr txBox="1"/>
          <p:nvPr/>
        </p:nvSpPr>
        <p:spPr>
          <a:xfrm>
            <a:off x="358835" y="850464"/>
            <a:ext cx="8281927" cy="1477328"/>
          </a:xfrm>
          <a:prstGeom prst="rect">
            <a:avLst/>
          </a:prstGeom>
          <a:noFill/>
        </p:spPr>
        <p:txBody>
          <a:bodyPr wrap="square">
            <a:spAutoFit/>
          </a:bodyPr>
          <a:lstStyle/>
          <a:p>
            <a:r>
              <a:rPr lang="ru-RU" dirty="0"/>
              <a:t>К функциональным характеристикам продуктов питания можно отнести, например, пищевую ценность, внешние признаки (цвет, вкус, форма, состояние), наличие переработки (обработки). Следует учитывать, что продукция, которая подверглась заморозке или охлаждению, переработанной не является (Письмо Минсельхоза России от 02.07.2020 N 4/1045)</a:t>
            </a:r>
          </a:p>
        </p:txBody>
      </p:sp>
    </p:spTree>
    <p:extLst>
      <p:ext uri="{BB962C8B-B14F-4D97-AF65-F5344CB8AC3E}">
        <p14:creationId xmlns:p14="http://schemas.microsoft.com/office/powerpoint/2010/main" val="909295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D4577DD2-615E-4A9B-9245-1ED451D167F9}"/>
              </a:ext>
            </a:extLst>
          </p:cNvPr>
          <p:cNvSpPr>
            <a:spLocks noGrp="1"/>
          </p:cNvSpPr>
          <p:nvPr>
            <p:ph type="sldNum" sz="quarter" idx="12"/>
          </p:nvPr>
        </p:nvSpPr>
        <p:spPr/>
        <p:txBody>
          <a:bodyPr/>
          <a:lstStyle/>
          <a:p>
            <a:fld id="{2066355A-084C-D24E-9AD2-7E4FC41EA627}" type="slidenum">
              <a:rPr lang="en-US" smtClean="0"/>
              <a:pPr/>
              <a:t>49</a:t>
            </a:fld>
            <a:endParaRPr lang="en-US" dirty="0"/>
          </a:p>
        </p:txBody>
      </p:sp>
      <p:sp>
        <p:nvSpPr>
          <p:cNvPr id="3" name="Содержимое 3">
            <a:extLst>
              <a:ext uri="{FF2B5EF4-FFF2-40B4-BE49-F238E27FC236}">
                <a16:creationId xmlns:a16="http://schemas.microsoft.com/office/drawing/2014/main" xmlns="" id="{EC45C472-10D1-4EFA-8A43-DCD980915E20}"/>
              </a:ext>
            </a:extLst>
          </p:cNvPr>
          <p:cNvSpPr txBox="1">
            <a:spLocks/>
          </p:cNvSpPr>
          <p:nvPr/>
        </p:nvSpPr>
        <p:spPr>
          <a:xfrm>
            <a:off x="358836" y="819467"/>
            <a:ext cx="8281927"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ru-RU" sz="2000" b="1" u="sng" dirty="0"/>
              <a:t>По общему правилу:</a:t>
            </a:r>
            <a:r>
              <a:rPr lang="ru-RU" sz="2000" b="1" dirty="0"/>
              <a:t> </a:t>
            </a:r>
            <a:r>
              <a:rPr lang="ru-RU" sz="2000" dirty="0"/>
              <a:t>Допускается использование в описании объекта закупки </a:t>
            </a:r>
            <a:r>
              <a:rPr lang="ru-RU" sz="2000" b="1" dirty="0">
                <a:solidFill>
                  <a:srgbClr val="FF0000"/>
                </a:solidFill>
              </a:rPr>
              <a:t>указания на товарный знак при условии сопровождения такого указания словами «или эквивалент».</a:t>
            </a:r>
          </a:p>
          <a:p>
            <a:pPr marL="0" indent="0" algn="just">
              <a:buFont typeface="Arial"/>
              <a:buNone/>
            </a:pPr>
            <a:r>
              <a:rPr lang="ru-RU" sz="2000" b="1" dirty="0">
                <a:solidFill>
                  <a:srgbClr val="008000"/>
                </a:solidFill>
              </a:rPr>
              <a:t>Исключения, когда «эквивалент» не пишется:</a:t>
            </a:r>
          </a:p>
          <a:p>
            <a:pPr marL="0" indent="0">
              <a:buFont typeface="Arial"/>
              <a:buNone/>
            </a:pPr>
            <a:r>
              <a:rPr lang="ru-RU" sz="2000" dirty="0"/>
              <a:t>- при условии </a:t>
            </a:r>
            <a:r>
              <a:rPr lang="ru-RU" sz="2000" b="1" dirty="0"/>
              <a:t>несовместимости товаров</a:t>
            </a:r>
            <a:r>
              <a:rPr lang="ru-RU" sz="2000" dirty="0"/>
              <a:t>, на которых размещаются </a:t>
            </a:r>
            <a:r>
              <a:rPr lang="ru-RU" sz="2000" b="1" dirty="0"/>
              <a:t>другие товарные знаки</a:t>
            </a:r>
            <a:r>
              <a:rPr lang="ru-RU" sz="2000" dirty="0"/>
              <a:t>, </a:t>
            </a:r>
          </a:p>
          <a:p>
            <a:pPr marL="0" indent="0" algn="just">
              <a:buFont typeface="Arial"/>
              <a:buNone/>
            </a:pPr>
            <a:r>
              <a:rPr lang="ru-RU" sz="2000" dirty="0"/>
              <a:t>- при условии закупок </a:t>
            </a:r>
            <a:r>
              <a:rPr lang="ru-RU" sz="2000" b="1" dirty="0"/>
              <a:t>запасных частей и расходных материалов к машинам и оборудованию</a:t>
            </a:r>
            <a:r>
              <a:rPr lang="ru-RU" sz="2000" dirty="0"/>
              <a:t>, используемым заказчиком, в соответствии с технической документацией.</a:t>
            </a:r>
          </a:p>
        </p:txBody>
      </p:sp>
    </p:spTree>
    <p:extLst>
      <p:ext uri="{BB962C8B-B14F-4D97-AF65-F5344CB8AC3E}">
        <p14:creationId xmlns:p14="http://schemas.microsoft.com/office/powerpoint/2010/main" val="236286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898C7B75-83B4-436F-A158-F3AC5BFC90B4}"/>
              </a:ext>
            </a:extLst>
          </p:cNvPr>
          <p:cNvSpPr>
            <a:spLocks noGrp="1"/>
          </p:cNvSpPr>
          <p:nvPr>
            <p:ph type="sldNum" sz="quarter" idx="12"/>
          </p:nvPr>
        </p:nvSpPr>
        <p:spPr/>
        <p:txBody>
          <a:bodyPr/>
          <a:lstStyle/>
          <a:p>
            <a:fld id="{2066355A-084C-D24E-9AD2-7E4FC41EA627}" type="slidenum">
              <a:rPr lang="en-US" smtClean="0"/>
              <a:pPr/>
              <a:t>5</a:t>
            </a:fld>
            <a:endParaRPr lang="en-US" dirty="0"/>
          </a:p>
        </p:txBody>
      </p:sp>
      <p:sp>
        <p:nvSpPr>
          <p:cNvPr id="3" name="Прямоугольник 2">
            <a:extLst>
              <a:ext uri="{FF2B5EF4-FFF2-40B4-BE49-F238E27FC236}">
                <a16:creationId xmlns:a16="http://schemas.microsoft.com/office/drawing/2014/main" xmlns="" id="{D86B1635-E8EB-48E3-9079-FEE259D2D3A2}"/>
              </a:ext>
            </a:extLst>
          </p:cNvPr>
          <p:cNvSpPr/>
          <p:nvPr/>
        </p:nvSpPr>
        <p:spPr>
          <a:xfrm>
            <a:off x="358836" y="2054"/>
            <a:ext cx="5224436" cy="769441"/>
          </a:xfrm>
          <a:prstGeom prst="rect">
            <a:avLst/>
          </a:prstGeom>
        </p:spPr>
        <p:txBody>
          <a:bodyPr wrap="square">
            <a:spAutoFit/>
          </a:bodyPr>
          <a:lstStyle/>
          <a:p>
            <a:pPr lvl="0">
              <a:spcBef>
                <a:spcPct val="20000"/>
              </a:spcBef>
              <a:spcAft>
                <a:spcPts val="600"/>
              </a:spcAft>
            </a:pPr>
            <a:r>
              <a:rPr lang="ru-RU" sz="4400" b="1" dirty="0">
                <a:solidFill>
                  <a:srgbClr val="0E779D"/>
                </a:solidFill>
                <a:latin typeface="Times New Roman" panose="02020603050405020304" pitchFamily="18" charset="0"/>
                <a:cs typeface="Times New Roman" panose="02020603050405020304" pitchFamily="18" charset="0"/>
              </a:rPr>
              <a:t>Аукцион</a:t>
            </a:r>
          </a:p>
        </p:txBody>
      </p:sp>
      <p:pic>
        <p:nvPicPr>
          <p:cNvPr id="5" name="Рисунок 4">
            <a:extLst>
              <a:ext uri="{FF2B5EF4-FFF2-40B4-BE49-F238E27FC236}">
                <a16:creationId xmlns:a16="http://schemas.microsoft.com/office/drawing/2014/main" xmlns="" id="{CEBD2BCB-C4DD-455E-BE9E-410139A57D2A}"/>
              </a:ext>
            </a:extLst>
          </p:cNvPr>
          <p:cNvPicPr>
            <a:picLocks noChangeAspect="1"/>
          </p:cNvPicPr>
          <p:nvPr/>
        </p:nvPicPr>
        <p:blipFill>
          <a:blip r:embed="rId2"/>
          <a:stretch>
            <a:fillRect/>
          </a:stretch>
        </p:blipFill>
        <p:spPr>
          <a:xfrm>
            <a:off x="476364" y="771495"/>
            <a:ext cx="8550048" cy="3827164"/>
          </a:xfrm>
          <a:prstGeom prst="rect">
            <a:avLst/>
          </a:prstGeom>
        </p:spPr>
      </p:pic>
    </p:spTree>
    <p:extLst>
      <p:ext uri="{BB962C8B-B14F-4D97-AF65-F5344CB8AC3E}">
        <p14:creationId xmlns:p14="http://schemas.microsoft.com/office/powerpoint/2010/main" val="3744715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4A6B69DF-4167-4912-97EE-4A1AA59D9815}"/>
              </a:ext>
            </a:extLst>
          </p:cNvPr>
          <p:cNvSpPr>
            <a:spLocks noGrp="1"/>
          </p:cNvSpPr>
          <p:nvPr>
            <p:ph type="sldNum" sz="quarter" idx="12"/>
          </p:nvPr>
        </p:nvSpPr>
        <p:spPr/>
        <p:txBody>
          <a:bodyPr/>
          <a:lstStyle/>
          <a:p>
            <a:fld id="{2066355A-084C-D24E-9AD2-7E4FC41EA627}" type="slidenum">
              <a:rPr lang="en-US" smtClean="0"/>
              <a:pPr/>
              <a:t>50</a:t>
            </a:fld>
            <a:endParaRPr lang="en-US" dirty="0"/>
          </a:p>
        </p:txBody>
      </p:sp>
      <p:sp>
        <p:nvSpPr>
          <p:cNvPr id="3" name="Содержимое 3">
            <a:extLst>
              <a:ext uri="{FF2B5EF4-FFF2-40B4-BE49-F238E27FC236}">
                <a16:creationId xmlns:a16="http://schemas.microsoft.com/office/drawing/2014/main" xmlns="" id="{B2D88AD6-B0F7-42BA-B976-5F8E5F080BDF}"/>
              </a:ext>
            </a:extLst>
          </p:cNvPr>
          <p:cNvSpPr txBox="1">
            <a:spLocks/>
          </p:cNvSpPr>
          <p:nvPr/>
        </p:nvSpPr>
        <p:spPr>
          <a:xfrm>
            <a:off x="377569" y="1200944"/>
            <a:ext cx="7886700" cy="3263504"/>
          </a:xfrm>
          <a:prstGeom prst="rect">
            <a:avLst/>
          </a:prstGeom>
        </p:spPr>
        <p:txBody>
          <a:bodyPr vert="horz">
            <a:normAutofit fontScale="6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ru-RU" sz="2175" dirty="0"/>
              <a:t>В описание объекта закупки </a:t>
            </a:r>
            <a:r>
              <a:rPr lang="ru-RU" sz="2175" b="1" dirty="0">
                <a:solidFill>
                  <a:srgbClr val="FF0000"/>
                </a:solidFill>
              </a:rPr>
              <a:t>НЕ</a:t>
            </a:r>
            <a:r>
              <a:rPr lang="ru-RU" sz="2175" dirty="0">
                <a:solidFill>
                  <a:srgbClr val="FF0000"/>
                </a:solidFill>
              </a:rPr>
              <a:t> должны </a:t>
            </a:r>
            <a:r>
              <a:rPr lang="ru-RU" sz="2175" dirty="0"/>
              <a:t>включаться требования или указания в отношении</a:t>
            </a:r>
          </a:p>
          <a:p>
            <a:pPr>
              <a:buFontTx/>
              <a:buChar char="-"/>
            </a:pPr>
            <a:r>
              <a:rPr lang="ru-RU" sz="2175" b="1" dirty="0"/>
              <a:t>товарных знаков </a:t>
            </a:r>
            <a:r>
              <a:rPr lang="ru-RU" sz="1950" i="1" dirty="0"/>
              <a:t>- (также товарная марка или торговая марка; обозначается «®» или «™») — это обозначение, цель которого обеспечить различие между товарами или услугами разных предприятий. Товарный знак представляет собой охраняемое право интеллектуальной собственности.</a:t>
            </a:r>
          </a:p>
          <a:p>
            <a:pPr>
              <a:buFontTx/>
              <a:buChar char="-"/>
            </a:pPr>
            <a:r>
              <a:rPr lang="ru-RU" sz="2175" b="1" dirty="0"/>
              <a:t>знаков обслуживания </a:t>
            </a:r>
            <a:r>
              <a:rPr lang="ru-RU" sz="1725" i="1" dirty="0"/>
              <a:t>- </a:t>
            </a:r>
            <a:r>
              <a:rPr lang="ru-RU" sz="1725" i="1" dirty="0">
                <a:solidFill>
                  <a:srgbClr val="333333"/>
                </a:solidFill>
                <a:latin typeface="Arial" panose="020B0604020202020204" pitchFamily="34" charset="0"/>
              </a:rPr>
              <a:t>это обозначение, служащее для индивидуализации выполняемых юридическими лицами либо индивидуальными предпринимателями работ или оказываемых ими услуг</a:t>
            </a:r>
            <a:endParaRPr lang="ru-RU" sz="1725" i="1" dirty="0"/>
          </a:p>
          <a:p>
            <a:pPr>
              <a:buFontTx/>
              <a:buChar char="-"/>
            </a:pPr>
            <a:r>
              <a:rPr lang="ru-RU" sz="2175" b="1" dirty="0"/>
              <a:t>фирменных наименований</a:t>
            </a:r>
          </a:p>
          <a:p>
            <a:pPr>
              <a:buFontTx/>
              <a:buChar char="-"/>
            </a:pPr>
            <a:r>
              <a:rPr lang="ru-RU" sz="2175" b="1" dirty="0"/>
              <a:t>патентов</a:t>
            </a:r>
          </a:p>
          <a:p>
            <a:pPr>
              <a:buFontTx/>
              <a:buChar char="-"/>
            </a:pPr>
            <a:r>
              <a:rPr lang="ru-RU" sz="2175" b="1" dirty="0"/>
              <a:t>полезных моделей </a:t>
            </a:r>
            <a:r>
              <a:rPr lang="ru-RU" sz="1950" i="1" dirty="0"/>
              <a:t>— сходный с изобретением нематериальный объект интеллектуальных прав (техническое решение), относящийся к устройству.</a:t>
            </a:r>
          </a:p>
          <a:p>
            <a:pPr>
              <a:buFontTx/>
              <a:buChar char="-"/>
            </a:pPr>
            <a:r>
              <a:rPr lang="ru-RU" sz="2175" b="1" dirty="0"/>
              <a:t>промышленных образцов</a:t>
            </a:r>
          </a:p>
          <a:p>
            <a:pPr>
              <a:buFontTx/>
              <a:buChar char="-"/>
            </a:pPr>
            <a:r>
              <a:rPr lang="ru-RU" sz="2175" b="1" dirty="0"/>
              <a:t>наименование страны происхождения товара</a:t>
            </a:r>
          </a:p>
          <a:p>
            <a:pPr>
              <a:buFontTx/>
              <a:buChar char="-"/>
            </a:pPr>
            <a:r>
              <a:rPr lang="ru-RU" sz="2175" b="1" dirty="0"/>
              <a:t>требования к товарам, информации, работам, услугам </a:t>
            </a:r>
            <a:r>
              <a:rPr lang="ru-RU" sz="2175" b="1" dirty="0">
                <a:solidFill>
                  <a:srgbClr val="FF0000"/>
                </a:solidFill>
              </a:rPr>
              <a:t>при условии, что такие требования или указания влекут за собой ограничение количества участников закупки</a:t>
            </a:r>
            <a:r>
              <a:rPr lang="ru-RU" sz="2175" dirty="0"/>
              <a:t>.</a:t>
            </a:r>
          </a:p>
        </p:txBody>
      </p:sp>
    </p:spTree>
    <p:extLst>
      <p:ext uri="{BB962C8B-B14F-4D97-AF65-F5344CB8AC3E}">
        <p14:creationId xmlns:p14="http://schemas.microsoft.com/office/powerpoint/2010/main" val="3014862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8A03077-ACDC-4E5D-A8D9-09C4647CEE4B}"/>
              </a:ext>
            </a:extLst>
          </p:cNvPr>
          <p:cNvSpPr>
            <a:spLocks noGrp="1"/>
          </p:cNvSpPr>
          <p:nvPr>
            <p:ph type="sldNum" sz="quarter" idx="12"/>
          </p:nvPr>
        </p:nvSpPr>
        <p:spPr/>
        <p:txBody>
          <a:bodyPr/>
          <a:lstStyle/>
          <a:p>
            <a:fld id="{2066355A-084C-D24E-9AD2-7E4FC41EA627}" type="slidenum">
              <a:rPr lang="en-US" smtClean="0"/>
              <a:pPr/>
              <a:t>51</a:t>
            </a:fld>
            <a:endParaRPr lang="en-US" dirty="0"/>
          </a:p>
        </p:txBody>
      </p:sp>
      <p:sp>
        <p:nvSpPr>
          <p:cNvPr id="3" name="Прямоугольник 2">
            <a:extLst>
              <a:ext uri="{FF2B5EF4-FFF2-40B4-BE49-F238E27FC236}">
                <a16:creationId xmlns:a16="http://schemas.microsoft.com/office/drawing/2014/main" xmlns="" id="{84495111-E64A-4BC2-951F-70ADD585E362}"/>
              </a:ext>
            </a:extLst>
          </p:cNvPr>
          <p:cNvSpPr/>
          <p:nvPr/>
        </p:nvSpPr>
        <p:spPr>
          <a:xfrm>
            <a:off x="1019138" y="912937"/>
            <a:ext cx="7105723" cy="1015663"/>
          </a:xfrm>
          <a:prstGeom prst="rect">
            <a:avLst/>
          </a:prstGeom>
        </p:spPr>
        <p:txBody>
          <a:bodyPr wrap="square">
            <a:spAutoFit/>
          </a:bodyPr>
          <a:lstStyle/>
          <a:p>
            <a:pPr lvl="0" algn="ctr">
              <a:spcBef>
                <a:spcPct val="20000"/>
              </a:spcBef>
              <a:spcAft>
                <a:spcPts val="600"/>
              </a:spcAft>
            </a:pPr>
            <a:r>
              <a:rPr lang="ru-RU" sz="6000" b="1" dirty="0">
                <a:solidFill>
                  <a:srgbClr val="0E779D"/>
                </a:solidFill>
                <a:latin typeface="Times New Roman" panose="02020603050405020304" pitchFamily="18" charset="0"/>
                <a:cs typeface="Times New Roman" panose="02020603050405020304" pitchFamily="18" charset="0"/>
              </a:rPr>
              <a:t>Применение КТРУ</a:t>
            </a:r>
          </a:p>
        </p:txBody>
      </p:sp>
    </p:spTree>
    <p:extLst>
      <p:ext uri="{BB962C8B-B14F-4D97-AF65-F5344CB8AC3E}">
        <p14:creationId xmlns:p14="http://schemas.microsoft.com/office/powerpoint/2010/main" val="1547575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55913E01-41F6-47BB-A1AA-3265C162AB49}"/>
              </a:ext>
            </a:extLst>
          </p:cNvPr>
          <p:cNvSpPr>
            <a:spLocks noGrp="1"/>
          </p:cNvSpPr>
          <p:nvPr>
            <p:ph type="sldNum" sz="quarter" idx="12"/>
          </p:nvPr>
        </p:nvSpPr>
        <p:spPr/>
        <p:txBody>
          <a:bodyPr/>
          <a:lstStyle/>
          <a:p>
            <a:fld id="{2066355A-084C-D24E-9AD2-7E4FC41EA627}" type="slidenum">
              <a:rPr lang="en-US" smtClean="0"/>
              <a:pPr/>
              <a:t>52</a:t>
            </a:fld>
            <a:endParaRPr lang="en-US" dirty="0"/>
          </a:p>
        </p:txBody>
      </p:sp>
      <p:sp>
        <p:nvSpPr>
          <p:cNvPr id="3" name="Объект 3">
            <a:extLst>
              <a:ext uri="{FF2B5EF4-FFF2-40B4-BE49-F238E27FC236}">
                <a16:creationId xmlns:a16="http://schemas.microsoft.com/office/drawing/2014/main" xmlns="" id="{27F0130F-48E8-4555-A007-28152151DCDA}"/>
              </a:ext>
            </a:extLst>
          </p:cNvPr>
          <p:cNvSpPr txBox="1">
            <a:spLocks/>
          </p:cNvSpPr>
          <p:nvPr/>
        </p:nvSpPr>
        <p:spPr>
          <a:xfrm>
            <a:off x="358836" y="1439391"/>
            <a:ext cx="8771636" cy="3627522"/>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ru-RU" b="1" dirty="0">
                <a:solidFill>
                  <a:srgbClr val="22272F"/>
                </a:solidFill>
                <a:latin typeface="PT Serif"/>
              </a:rPr>
              <a:t>Постановление Правительства РФ от 8 февраля 2017 г. N 145 "Об утверждении Правил формирования и ведения в единой информационной системе в сфере закупок каталога товаров, работ, услуг для обеспечения государственных и муниципальных нужд и Правил использования каталога товаров, работ, услуг для обеспечения государственных и муниципальных нужд"</a:t>
            </a:r>
          </a:p>
          <a:p>
            <a:pPr marL="0" indent="0">
              <a:buFont typeface="Arial"/>
              <a:buNone/>
            </a:pPr>
            <a:r>
              <a:rPr lang="ru-RU" dirty="0">
                <a:solidFill>
                  <a:srgbClr val="000000"/>
                </a:solidFill>
                <a:latin typeface="PT Sans"/>
              </a:rPr>
              <a:t>Каталог используется заказчиками в целях:</a:t>
            </a:r>
          </a:p>
          <a:p>
            <a:r>
              <a:rPr lang="ru-RU" dirty="0">
                <a:solidFill>
                  <a:srgbClr val="000000"/>
                </a:solidFill>
                <a:latin typeface="PT Sans"/>
              </a:rPr>
              <a:t>а) обеспечения применения информации о товарах, работах, услугах, в том числе в: извещении об осуществлении закупки; приглашении принять участие в определении поставщика (подрядчика, исполнителя), осуществляемом закрытым способом; документации о закупке; контракте; реестре контрактов, заключенных заказчиками;</a:t>
            </a:r>
          </a:p>
          <a:p>
            <a:r>
              <a:rPr lang="ru-RU" dirty="0">
                <a:solidFill>
                  <a:srgbClr val="000000"/>
                </a:solidFill>
                <a:latin typeface="PT Sans"/>
              </a:rPr>
              <a:t>б) описания объектов закупки, которое включается в извещение об осуществлении закупки, приглашение и документацию о закупке;</a:t>
            </a:r>
          </a:p>
          <a:p>
            <a:endParaRPr lang="ru-RU" dirty="0"/>
          </a:p>
        </p:txBody>
      </p:sp>
    </p:spTree>
    <p:extLst>
      <p:ext uri="{BB962C8B-B14F-4D97-AF65-F5344CB8AC3E}">
        <p14:creationId xmlns:p14="http://schemas.microsoft.com/office/powerpoint/2010/main" val="3599205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5E9AE443-5490-4A87-8686-F2DFF0989FC7}"/>
              </a:ext>
            </a:extLst>
          </p:cNvPr>
          <p:cNvSpPr>
            <a:spLocks noGrp="1"/>
          </p:cNvSpPr>
          <p:nvPr>
            <p:ph type="sldNum" sz="quarter" idx="12"/>
          </p:nvPr>
        </p:nvSpPr>
        <p:spPr/>
        <p:txBody>
          <a:bodyPr/>
          <a:lstStyle/>
          <a:p>
            <a:fld id="{2066355A-084C-D24E-9AD2-7E4FC41EA627}" type="slidenum">
              <a:rPr lang="en-US" smtClean="0"/>
              <a:pPr/>
              <a:t>53</a:t>
            </a:fld>
            <a:endParaRPr lang="en-US" dirty="0"/>
          </a:p>
        </p:txBody>
      </p:sp>
      <p:sp>
        <p:nvSpPr>
          <p:cNvPr id="3" name="TextBox 2">
            <a:extLst>
              <a:ext uri="{FF2B5EF4-FFF2-40B4-BE49-F238E27FC236}">
                <a16:creationId xmlns:a16="http://schemas.microsoft.com/office/drawing/2014/main" xmlns="" id="{46571337-46FE-4D96-AA90-E7D0BAAB5ED8}"/>
              </a:ext>
            </a:extLst>
          </p:cNvPr>
          <p:cNvSpPr txBox="1"/>
          <p:nvPr/>
        </p:nvSpPr>
        <p:spPr>
          <a:xfrm>
            <a:off x="358837" y="1535430"/>
            <a:ext cx="8785164" cy="2062103"/>
          </a:xfrm>
          <a:prstGeom prst="rect">
            <a:avLst/>
          </a:prstGeom>
          <a:noFill/>
        </p:spPr>
        <p:txBody>
          <a:bodyPr wrap="square" rtlCol="0">
            <a:spAutoFit/>
          </a:bodyPr>
          <a:lstStyle/>
          <a:p>
            <a:r>
              <a:rPr lang="ru-RU" sz="1600" dirty="0">
                <a:solidFill>
                  <a:srgbClr val="000000"/>
                </a:solidFill>
                <a:latin typeface="PT Sans"/>
              </a:rPr>
              <a:t>Заказчики обязаны применять информацию, включенную в позицию каталога.</a:t>
            </a:r>
          </a:p>
          <a:p>
            <a:r>
              <a:rPr lang="ru-RU" sz="1600" dirty="0">
                <a:solidFill>
                  <a:srgbClr val="000000"/>
                </a:solidFill>
                <a:latin typeface="PT Sans"/>
              </a:rPr>
              <a:t>При этом заказчик обязан при осуществлении закупки использовать информацию, включенную в соответствующую позицию, в том числе указывать согласно такой позиции следующую информацию:</a:t>
            </a:r>
          </a:p>
          <a:p>
            <a:r>
              <a:rPr lang="ru-RU" sz="1600" dirty="0">
                <a:solidFill>
                  <a:srgbClr val="000000"/>
                </a:solidFill>
                <a:latin typeface="PT Sans"/>
              </a:rPr>
              <a:t>а) наименование товара, работы, услуги;</a:t>
            </a:r>
          </a:p>
          <a:p>
            <a:r>
              <a:rPr lang="ru-RU" sz="1600" dirty="0">
                <a:solidFill>
                  <a:srgbClr val="000000"/>
                </a:solidFill>
                <a:latin typeface="PT Sans"/>
              </a:rPr>
              <a:t>б) единицы измерения количества товара, объема выполняемой работы, оказываемой услуги (при наличии);</a:t>
            </a:r>
          </a:p>
          <a:p>
            <a:r>
              <a:rPr lang="ru-RU" sz="1600" dirty="0">
                <a:solidFill>
                  <a:srgbClr val="000000"/>
                </a:solidFill>
                <a:latin typeface="PT Sans"/>
              </a:rPr>
              <a:t>в) описание товара, работы, услуги (</a:t>
            </a:r>
            <a:r>
              <a:rPr lang="ru-RU" sz="1600" dirty="0">
                <a:solidFill>
                  <a:srgbClr val="FF0000"/>
                </a:solidFill>
                <a:latin typeface="PT Sans"/>
              </a:rPr>
              <a:t>при наличии такого описания в позиции</a:t>
            </a:r>
            <a:r>
              <a:rPr lang="ru-RU" sz="1600" dirty="0">
                <a:solidFill>
                  <a:srgbClr val="000000"/>
                </a:solidFill>
                <a:latin typeface="PT Sans"/>
              </a:rPr>
              <a:t>).</a:t>
            </a:r>
          </a:p>
        </p:txBody>
      </p:sp>
    </p:spTree>
    <p:extLst>
      <p:ext uri="{BB962C8B-B14F-4D97-AF65-F5344CB8AC3E}">
        <p14:creationId xmlns:p14="http://schemas.microsoft.com/office/powerpoint/2010/main" val="2258239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4B0A6D39-DA2D-4A29-B747-D07B1294CC23}"/>
              </a:ext>
            </a:extLst>
          </p:cNvPr>
          <p:cNvSpPr>
            <a:spLocks noGrp="1"/>
          </p:cNvSpPr>
          <p:nvPr>
            <p:ph type="sldNum" sz="quarter" idx="12"/>
          </p:nvPr>
        </p:nvSpPr>
        <p:spPr/>
        <p:txBody>
          <a:bodyPr/>
          <a:lstStyle/>
          <a:p>
            <a:fld id="{2066355A-084C-D24E-9AD2-7E4FC41EA627}" type="slidenum">
              <a:rPr lang="en-US" smtClean="0"/>
              <a:pPr/>
              <a:t>54</a:t>
            </a:fld>
            <a:endParaRPr lang="en-US" dirty="0"/>
          </a:p>
        </p:txBody>
      </p:sp>
      <p:sp>
        <p:nvSpPr>
          <p:cNvPr id="3" name="TextBox 2">
            <a:extLst>
              <a:ext uri="{FF2B5EF4-FFF2-40B4-BE49-F238E27FC236}">
                <a16:creationId xmlns:a16="http://schemas.microsoft.com/office/drawing/2014/main" xmlns="" id="{AC17E2E1-C775-4FDB-B2AC-F6D1BBC5E32D}"/>
              </a:ext>
            </a:extLst>
          </p:cNvPr>
          <p:cNvSpPr txBox="1"/>
          <p:nvPr/>
        </p:nvSpPr>
        <p:spPr>
          <a:xfrm>
            <a:off x="684213" y="901337"/>
            <a:ext cx="7956550" cy="3139321"/>
          </a:xfrm>
          <a:prstGeom prst="rect">
            <a:avLst/>
          </a:prstGeom>
          <a:noFill/>
        </p:spPr>
        <p:txBody>
          <a:bodyPr wrap="square" rtlCol="0">
            <a:spAutoFit/>
          </a:bodyPr>
          <a:lstStyle/>
          <a:p>
            <a:pPr marL="285750" indent="-285750">
              <a:buClr>
                <a:srgbClr val="0E779D"/>
              </a:buClr>
              <a:buFont typeface="Wingdings" panose="05000000000000000000" pitchFamily="2" charset="2"/>
              <a:buChar char="Ø"/>
            </a:pPr>
            <a:r>
              <a:rPr lang="ru-RU" dirty="0"/>
              <a:t>При формировании закупки продуктов питания необходимо правильно составить закупаемый перечень.</a:t>
            </a:r>
          </a:p>
          <a:p>
            <a:pPr marL="285750" indent="-285750">
              <a:buClr>
                <a:srgbClr val="0E779D"/>
              </a:buClr>
              <a:buFont typeface="Wingdings" panose="05000000000000000000" pitchFamily="2" charset="2"/>
              <a:buChar char="Ø"/>
            </a:pPr>
            <a:r>
              <a:rPr lang="ru-RU" dirty="0"/>
              <a:t>ФАС России обращает внимание на недопустимость закупки товаров, технологически и функционально не связанных между собой (например: поставку молочной и мясной продукции и т.п.)</a:t>
            </a:r>
          </a:p>
          <a:p>
            <a:pPr marL="285750" indent="-285750">
              <a:buClr>
                <a:srgbClr val="0E779D"/>
              </a:buClr>
              <a:buFont typeface="Wingdings" panose="05000000000000000000" pitchFamily="2" charset="2"/>
              <a:buChar char="Ø"/>
            </a:pPr>
            <a:r>
              <a:rPr lang="ru-RU" dirty="0"/>
              <a:t>Следует правильно применять условия и ограничения, установленные в соответствии со ст. 14 Закона №44-ФЗ: </a:t>
            </a:r>
          </a:p>
          <a:p>
            <a:pPr marL="285750" indent="-285750">
              <a:buClr>
                <a:srgbClr val="0E779D"/>
              </a:buClr>
              <a:buFontTx/>
              <a:buChar char="-"/>
            </a:pPr>
            <a:r>
              <a:rPr lang="ru-RU" dirty="0"/>
              <a:t>Приказ Минфина России №126н</a:t>
            </a:r>
          </a:p>
          <a:p>
            <a:pPr marL="285750" indent="-285750">
              <a:buClr>
                <a:srgbClr val="0E779D"/>
              </a:buClr>
              <a:buFontTx/>
              <a:buChar char="-"/>
            </a:pPr>
            <a:r>
              <a:rPr lang="ru-RU" dirty="0"/>
              <a:t>Постановление Правительства РФ от 22 августа 2016 г. N 832</a:t>
            </a:r>
            <a:endParaRPr lang="en-US" dirty="0"/>
          </a:p>
          <a:p>
            <a:pPr marL="285750" indent="-285750">
              <a:buClr>
                <a:srgbClr val="0E779D"/>
              </a:buClr>
              <a:buFont typeface="Wingdings" panose="05000000000000000000" pitchFamily="2" charset="2"/>
              <a:buChar char="Ø"/>
            </a:pPr>
            <a:r>
              <a:rPr lang="ru-RU" dirty="0"/>
              <a:t>Не забыть установить преференции по ст. 28 и 29</a:t>
            </a:r>
          </a:p>
          <a:p>
            <a:pPr marL="285750" indent="-285750">
              <a:buClr>
                <a:srgbClr val="0E779D"/>
              </a:buClr>
              <a:buFont typeface="Wingdings" panose="05000000000000000000" pitchFamily="2" charset="2"/>
              <a:buChar char="Ø"/>
            </a:pPr>
            <a:r>
              <a:rPr lang="ru-RU" dirty="0"/>
              <a:t>Использовать типовой контракт №1400700000520005</a:t>
            </a:r>
          </a:p>
        </p:txBody>
      </p:sp>
    </p:spTree>
    <p:extLst>
      <p:ext uri="{BB962C8B-B14F-4D97-AF65-F5344CB8AC3E}">
        <p14:creationId xmlns:p14="http://schemas.microsoft.com/office/powerpoint/2010/main" val="1792355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55</a:t>
            </a:fld>
            <a:endParaRPr lang="en-US" dirty="0"/>
          </a:p>
        </p:txBody>
      </p:sp>
      <p:sp>
        <p:nvSpPr>
          <p:cNvPr id="18" name="Прямоугольник 17">
            <a:extLst>
              <a:ext uri="{FF2B5EF4-FFF2-40B4-BE49-F238E27FC236}">
                <a16:creationId xmlns:a16="http://schemas.microsoft.com/office/drawing/2014/main" xmlns="" id="{93C2583B-FD23-4F5A-A267-1CB840D36232}"/>
              </a:ext>
            </a:extLst>
          </p:cNvPr>
          <p:cNvSpPr/>
          <p:nvPr/>
        </p:nvSpPr>
        <p:spPr>
          <a:xfrm>
            <a:off x="668158" y="1140589"/>
            <a:ext cx="8166459" cy="2862322"/>
          </a:xfrm>
          <a:prstGeom prst="rect">
            <a:avLst/>
          </a:prstGeom>
        </p:spPr>
        <p:txBody>
          <a:bodyPr wrap="square">
            <a:spAutoFit/>
          </a:bodyPr>
          <a:lstStyle/>
          <a:p>
            <a:pPr lvl="0" algn="ctr">
              <a:spcBef>
                <a:spcPct val="20000"/>
              </a:spcBef>
              <a:spcAft>
                <a:spcPts val="600"/>
              </a:spcAft>
            </a:pPr>
            <a:r>
              <a:rPr lang="ru-RU" sz="6000" b="1" dirty="0">
                <a:solidFill>
                  <a:srgbClr val="0E779D"/>
                </a:solidFill>
                <a:latin typeface="Times New Roman" panose="02020603050405020304" pitchFamily="18" charset="0"/>
                <a:cs typeface="Times New Roman" panose="02020603050405020304" pitchFamily="18" charset="0"/>
              </a:rPr>
              <a:t>Требования к исполнению контракта.</a:t>
            </a:r>
          </a:p>
        </p:txBody>
      </p:sp>
    </p:spTree>
    <p:extLst>
      <p:ext uri="{BB962C8B-B14F-4D97-AF65-F5344CB8AC3E}">
        <p14:creationId xmlns:p14="http://schemas.microsoft.com/office/powerpoint/2010/main" val="3151779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56</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9153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Требование к исполнению контракта:</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74824" y="2782986"/>
            <a:ext cx="2437588" cy="2437588"/>
          </a:xfrm>
          <a:prstGeom prst="rect">
            <a:avLst/>
          </a:prstGeom>
        </p:spPr>
      </p:pic>
      <p:sp>
        <p:nvSpPr>
          <p:cNvPr id="2" name="TextBox 1">
            <a:extLst>
              <a:ext uri="{FF2B5EF4-FFF2-40B4-BE49-F238E27FC236}">
                <a16:creationId xmlns:a16="http://schemas.microsoft.com/office/drawing/2014/main" xmlns="" id="{3C540145-761F-43F0-990A-684343B14AC0}"/>
              </a:ext>
            </a:extLst>
          </p:cNvPr>
          <p:cNvSpPr txBox="1"/>
          <p:nvPr/>
        </p:nvSpPr>
        <p:spPr>
          <a:xfrm>
            <a:off x="629070" y="910937"/>
            <a:ext cx="8310948" cy="3508653"/>
          </a:xfrm>
          <a:prstGeom prst="rect">
            <a:avLst/>
          </a:prstGeom>
          <a:noFill/>
        </p:spPr>
        <p:txBody>
          <a:bodyPr wrap="square" rtlCol="0">
            <a:spAutoFit/>
          </a:bodyPr>
          <a:lstStyle/>
          <a:p>
            <a:pPr marL="342900" indent="-342900">
              <a:buClr>
                <a:srgbClr val="2182A5"/>
              </a:buClr>
              <a:buAutoNum type="arabicPeriod"/>
            </a:pPr>
            <a:r>
              <a:rPr lang="ru-RU" sz="1600" dirty="0">
                <a:solidFill>
                  <a:srgbClr val="FF0000"/>
                </a:solidFill>
              </a:rPr>
              <a:t>Федеральный закон "Об образовании в Российской Федерации" от 29.12.2012 N 273-ФЗ</a:t>
            </a:r>
          </a:p>
          <a:p>
            <a:pPr marL="342900" indent="-342900">
              <a:buClr>
                <a:srgbClr val="2182A5"/>
              </a:buClr>
              <a:buAutoNum type="arabicPeriod"/>
            </a:pPr>
            <a:r>
              <a:rPr lang="ru-RU" sz="1600" dirty="0"/>
              <a:t>Решение Комиссии Таможенного союза от 28.05.2010 N 299 "О применении санитарных мер в таможенном союзе".</a:t>
            </a:r>
          </a:p>
          <a:p>
            <a:pPr marL="342900" indent="-342900">
              <a:buClr>
                <a:srgbClr val="2182A5"/>
              </a:buClr>
              <a:buAutoNum type="arabicPeriod"/>
            </a:pPr>
            <a:r>
              <a:rPr lang="ru-RU" sz="1600" dirty="0"/>
              <a:t>Решение Комиссии Таможенного союза от 09.12.2011 N 880 "О принятии технического регламента Таможенного союза "О безопасности пищевой продукции".</a:t>
            </a:r>
          </a:p>
          <a:p>
            <a:pPr marL="342900" indent="-342900">
              <a:buClr>
                <a:srgbClr val="2182A5"/>
              </a:buClr>
              <a:buAutoNum type="arabicPeriod"/>
            </a:pPr>
            <a:r>
              <a:rPr lang="ru-RU" sz="1600" dirty="0"/>
              <a:t>Решение Комиссии Таможенного союза от 09.12.2011 N 881 "О принятии технического регламента Таможенного союза "Пищевая продукция в части ее маркировки".</a:t>
            </a:r>
          </a:p>
          <a:p>
            <a:pPr marL="342900" indent="-342900">
              <a:buClr>
                <a:srgbClr val="2182A5"/>
              </a:buClr>
              <a:buAutoNum type="arabicPeriod"/>
            </a:pPr>
            <a:r>
              <a:rPr lang="ru-RU" sz="1600" dirty="0"/>
              <a:t>Решение Комиссии Таможенного союза от 16.08.2011 N 769 "О принятии технического регламента Таможенного союза "О безопасности упаковки".</a:t>
            </a:r>
          </a:p>
          <a:p>
            <a:pPr marL="342900" indent="-342900">
              <a:buClr>
                <a:srgbClr val="2182A5"/>
              </a:buClr>
              <a:buAutoNum type="arabicPeriod"/>
            </a:pPr>
            <a:r>
              <a:rPr lang="ru-RU" sz="1600" dirty="0"/>
              <a:t>Решение Совета Евразийской экономической комиссии от 20.07.2012 N 58 "О принятии технического регламента Таможенного союза "Требования безопасности пищевых добавок, ароматизаторов и технологических вспомогательных средств".</a:t>
            </a:r>
          </a:p>
          <a:p>
            <a:pPr marL="342900" indent="-342900">
              <a:buClr>
                <a:srgbClr val="2182A5"/>
              </a:buClr>
              <a:buAutoNum type="arabicPeriod"/>
            </a:pPr>
            <a:endParaRPr lang="ru-RU" sz="1600" dirty="0"/>
          </a:p>
          <a:p>
            <a:endParaRPr lang="ru-RU" sz="1400" dirty="0"/>
          </a:p>
        </p:txBody>
      </p:sp>
    </p:spTree>
    <p:extLst>
      <p:ext uri="{BB962C8B-B14F-4D97-AF65-F5344CB8AC3E}">
        <p14:creationId xmlns:p14="http://schemas.microsoft.com/office/powerpoint/2010/main" val="1700905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57</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9153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Требование к исполнению контракта:</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74824" y="2782986"/>
            <a:ext cx="2437588" cy="2437588"/>
          </a:xfrm>
          <a:prstGeom prst="rect">
            <a:avLst/>
          </a:prstGeom>
        </p:spPr>
      </p:pic>
      <p:sp>
        <p:nvSpPr>
          <p:cNvPr id="2" name="TextBox 1">
            <a:extLst>
              <a:ext uri="{FF2B5EF4-FFF2-40B4-BE49-F238E27FC236}">
                <a16:creationId xmlns:a16="http://schemas.microsoft.com/office/drawing/2014/main" xmlns="" id="{3C540145-761F-43F0-990A-684343B14AC0}"/>
              </a:ext>
            </a:extLst>
          </p:cNvPr>
          <p:cNvSpPr txBox="1"/>
          <p:nvPr/>
        </p:nvSpPr>
        <p:spPr>
          <a:xfrm>
            <a:off x="629070" y="910937"/>
            <a:ext cx="7141485" cy="3231654"/>
          </a:xfrm>
          <a:prstGeom prst="rect">
            <a:avLst/>
          </a:prstGeom>
          <a:noFill/>
        </p:spPr>
        <p:txBody>
          <a:bodyPr wrap="square" rtlCol="0">
            <a:spAutoFit/>
          </a:bodyPr>
          <a:lstStyle/>
          <a:p>
            <a:pPr marL="342900" indent="-342900">
              <a:buClr>
                <a:srgbClr val="2182A5"/>
              </a:buClr>
              <a:buFont typeface="+mj-lt"/>
              <a:buAutoNum type="arabicPeriod" startAt="7"/>
            </a:pPr>
            <a:r>
              <a:rPr lang="ru-RU" sz="1600" dirty="0"/>
              <a:t>Решение Комиссии Таможенного союза от 09.12.2011 N 883 "О принятии технического регламента Таможенного союза "Технический регламент на масложировую продукцию".</a:t>
            </a:r>
          </a:p>
          <a:p>
            <a:pPr marL="342900" indent="-342900">
              <a:buClr>
                <a:srgbClr val="2182A5"/>
              </a:buClr>
              <a:buFont typeface="+mj-lt"/>
              <a:buAutoNum type="arabicPeriod" startAt="7"/>
            </a:pPr>
            <a:r>
              <a:rPr lang="ru-RU" sz="1400" dirty="0"/>
              <a:t>Решение Комиссии Таможенного союза от 09.12.2011 N 882 "О принятии технического регламента Таможенного союза "Технический регламент на соковую продукцию из фруктов и овощей".</a:t>
            </a:r>
            <a:endParaRPr lang="ru-RU" sz="1600" dirty="0"/>
          </a:p>
          <a:p>
            <a:pPr marL="342900" indent="-342900">
              <a:buClr>
                <a:srgbClr val="2182A5"/>
              </a:buClr>
              <a:buFont typeface="+mj-lt"/>
              <a:buAutoNum type="arabicPeriod" startAt="7"/>
            </a:pPr>
            <a:r>
              <a:rPr lang="ru-RU" sz="1400" dirty="0"/>
              <a:t>Решение Комиссии Таможенного союза от 23.09.2011 N 797 "О принятии технического регламента Таможенного союза "О безопасности продукции, предназначенной для детей и подростков".</a:t>
            </a:r>
            <a:endParaRPr lang="ru-RU" sz="1600" dirty="0"/>
          </a:p>
          <a:p>
            <a:pPr marL="342900" indent="-342900">
              <a:buClr>
                <a:srgbClr val="2182A5"/>
              </a:buClr>
              <a:buFont typeface="+mj-lt"/>
              <a:buAutoNum type="arabicPeriod" startAt="7"/>
            </a:pPr>
            <a:r>
              <a:rPr lang="ru-RU" sz="1400" dirty="0"/>
              <a:t>Решение Совета Евразийской экономической комиссии от 15.06.2012 N 34 "О принятии технического  регламента  Таможенного  союза  "О  безопасности  отдельных  видов специализированной пищевой продукции, в том числе диетического лечебного и диетического профилактического питания".</a:t>
            </a:r>
          </a:p>
        </p:txBody>
      </p:sp>
    </p:spTree>
    <p:extLst>
      <p:ext uri="{BB962C8B-B14F-4D97-AF65-F5344CB8AC3E}">
        <p14:creationId xmlns:p14="http://schemas.microsoft.com/office/powerpoint/2010/main" val="2288541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58</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9153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Требование к исполнению контракта:</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74824" y="2782986"/>
            <a:ext cx="2437588" cy="2437588"/>
          </a:xfrm>
          <a:prstGeom prst="rect">
            <a:avLst/>
          </a:prstGeom>
        </p:spPr>
      </p:pic>
      <p:sp>
        <p:nvSpPr>
          <p:cNvPr id="2" name="TextBox 1">
            <a:extLst>
              <a:ext uri="{FF2B5EF4-FFF2-40B4-BE49-F238E27FC236}">
                <a16:creationId xmlns:a16="http://schemas.microsoft.com/office/drawing/2014/main" xmlns="" id="{3C540145-761F-43F0-990A-684343B14AC0}"/>
              </a:ext>
            </a:extLst>
          </p:cNvPr>
          <p:cNvSpPr txBox="1"/>
          <p:nvPr/>
        </p:nvSpPr>
        <p:spPr>
          <a:xfrm>
            <a:off x="629070" y="910937"/>
            <a:ext cx="8011693" cy="3600986"/>
          </a:xfrm>
          <a:prstGeom prst="rect">
            <a:avLst/>
          </a:prstGeom>
          <a:noFill/>
        </p:spPr>
        <p:txBody>
          <a:bodyPr wrap="square" rtlCol="0">
            <a:spAutoFit/>
          </a:bodyPr>
          <a:lstStyle/>
          <a:p>
            <a:pPr marL="342900" indent="-342900">
              <a:buClr>
                <a:srgbClr val="2182A5"/>
              </a:buClr>
              <a:buFont typeface="+mj-lt"/>
              <a:buAutoNum type="arabicPeriod" startAt="11"/>
            </a:pPr>
            <a:r>
              <a:rPr lang="ru-RU" sz="1600" dirty="0"/>
              <a:t>Решение Совета Евразийской экономической комиссии от 09.10.2013 N 68 "О техническом регламенте Таможенного союза "О безопасности мяса и мясной продукции".</a:t>
            </a:r>
          </a:p>
          <a:p>
            <a:pPr marL="342900" indent="-342900">
              <a:buClr>
                <a:srgbClr val="2182A5"/>
              </a:buClr>
              <a:buFont typeface="+mj-lt"/>
              <a:buAutoNum type="arabicPeriod" startAt="11"/>
            </a:pPr>
            <a:r>
              <a:rPr lang="ru-RU" sz="1400" dirty="0"/>
              <a:t>Решение Совета Евразийской экономической комиссии от 09.10.2013 N 67 "О техническом регламенте Таможенного союза "О безопасности молока и молочной продукции".</a:t>
            </a:r>
          </a:p>
          <a:p>
            <a:pPr marL="342900" indent="-342900">
              <a:buClr>
                <a:srgbClr val="2182A5"/>
              </a:buClr>
              <a:buFont typeface="+mj-lt"/>
              <a:buAutoNum type="arabicPeriod" startAt="11"/>
            </a:pPr>
            <a:r>
              <a:rPr lang="ru-RU" sz="1400" dirty="0"/>
              <a:t>Решение Совета Евразийской экономической комиссии от 18.10.2016 N 162 "О техническом регламенте Евразийского экономического союза "О безопасности рыбы и рыбной продукции".</a:t>
            </a:r>
          </a:p>
          <a:p>
            <a:pPr marL="342900" indent="-342900">
              <a:buClr>
                <a:srgbClr val="2182A5"/>
              </a:buClr>
              <a:buFont typeface="+mj-lt"/>
              <a:buAutoNum type="arabicPeriod" startAt="11"/>
            </a:pPr>
            <a:r>
              <a:rPr lang="ru-RU" sz="1400" dirty="0"/>
              <a:t>Федеральный закон от 21.12.1994 N 69-ФЗ "О пожарной безопасности".</a:t>
            </a:r>
          </a:p>
          <a:p>
            <a:pPr marL="342900" indent="-342900">
              <a:buClr>
                <a:srgbClr val="2182A5"/>
              </a:buClr>
              <a:buFont typeface="+mj-lt"/>
              <a:buAutoNum type="arabicPeriod" startAt="11"/>
            </a:pPr>
            <a:r>
              <a:rPr lang="ru-RU" sz="1400" dirty="0"/>
              <a:t>Федеральный закон от 30.03.1999 N 52-ФЗ "О санитарно-эпидемиологическом благополучии населения".</a:t>
            </a:r>
          </a:p>
          <a:p>
            <a:pPr marL="342900" indent="-342900">
              <a:buClr>
                <a:srgbClr val="2182A5"/>
              </a:buClr>
              <a:buFont typeface="+mj-lt"/>
              <a:buAutoNum type="arabicPeriod" startAt="11"/>
            </a:pPr>
            <a:r>
              <a:rPr lang="ru-RU" sz="1400" dirty="0"/>
              <a:t>Федеральный закон от 02.01.2000 N 29-ФЗ "О качестве и безопасности пищевых продуктов".</a:t>
            </a:r>
          </a:p>
          <a:p>
            <a:pPr marL="342900" indent="-342900">
              <a:buClr>
                <a:srgbClr val="2182A5"/>
              </a:buClr>
              <a:buFont typeface="+mj-lt"/>
              <a:buAutoNum type="arabicPeriod" startAt="11"/>
            </a:pPr>
            <a:r>
              <a:rPr lang="ru-RU" sz="1400" dirty="0"/>
              <a:t>Федеральный закон от 25.07.2002 N 115-ФЗ "О правовом положении иностранных граждан в Российской Федерации".</a:t>
            </a:r>
          </a:p>
          <a:p>
            <a:pPr marL="342900" indent="-342900">
              <a:buClr>
                <a:srgbClr val="2182A5"/>
              </a:buClr>
              <a:buFont typeface="+mj-lt"/>
              <a:buAutoNum type="arabicPeriod" startAt="11"/>
            </a:pPr>
            <a:r>
              <a:rPr lang="ru-RU" sz="1400" dirty="0"/>
              <a:t>Федеральный закон от 18.07.2006 № 109-ФЗ "О миграционном учете иностранных граждан и лиц без гражданства в Российской Федерации".</a:t>
            </a:r>
          </a:p>
          <a:p>
            <a:pPr marL="342900" indent="-342900">
              <a:buClr>
                <a:srgbClr val="2182A5"/>
              </a:buClr>
              <a:buFont typeface="+mj-lt"/>
              <a:buAutoNum type="arabicPeriod" startAt="11"/>
            </a:pPr>
            <a:r>
              <a:rPr lang="ru-RU" sz="1400" dirty="0"/>
              <a:t>Федеральный закон от 22.07.2008 № 123-ФЗ "Технический регламент о требованиях пожарной безопасности".</a:t>
            </a:r>
          </a:p>
        </p:txBody>
      </p:sp>
    </p:spTree>
    <p:extLst>
      <p:ext uri="{BB962C8B-B14F-4D97-AF65-F5344CB8AC3E}">
        <p14:creationId xmlns:p14="http://schemas.microsoft.com/office/powerpoint/2010/main" val="1419347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59</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9153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Требование к исполнению контракта:</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74824" y="2782986"/>
            <a:ext cx="2437588" cy="2437588"/>
          </a:xfrm>
          <a:prstGeom prst="rect">
            <a:avLst/>
          </a:prstGeom>
        </p:spPr>
      </p:pic>
      <p:sp>
        <p:nvSpPr>
          <p:cNvPr id="2" name="TextBox 1">
            <a:extLst>
              <a:ext uri="{FF2B5EF4-FFF2-40B4-BE49-F238E27FC236}">
                <a16:creationId xmlns:a16="http://schemas.microsoft.com/office/drawing/2014/main" xmlns="" id="{3C540145-761F-43F0-990A-684343B14AC0}"/>
              </a:ext>
            </a:extLst>
          </p:cNvPr>
          <p:cNvSpPr txBox="1"/>
          <p:nvPr/>
        </p:nvSpPr>
        <p:spPr>
          <a:xfrm>
            <a:off x="629070" y="910937"/>
            <a:ext cx="8011693" cy="3600986"/>
          </a:xfrm>
          <a:prstGeom prst="rect">
            <a:avLst/>
          </a:prstGeom>
          <a:noFill/>
        </p:spPr>
        <p:txBody>
          <a:bodyPr wrap="square" rtlCol="0">
            <a:spAutoFit/>
          </a:bodyPr>
          <a:lstStyle/>
          <a:p>
            <a:pPr marL="342900" indent="-342900">
              <a:buClr>
                <a:srgbClr val="2182A5"/>
              </a:buClr>
              <a:buFont typeface="+mj-lt"/>
              <a:buAutoNum type="arabicPeriod" startAt="20"/>
            </a:pPr>
            <a:r>
              <a:rPr lang="ru-RU" sz="1600" dirty="0"/>
              <a:t>Постановление Правительства РФ от 15.08.1997 N 1036 "Об утверждении Правил оказания услуг общественного питания".</a:t>
            </a:r>
          </a:p>
          <a:p>
            <a:pPr marL="342900" indent="-342900">
              <a:buClr>
                <a:srgbClr val="2182A5"/>
              </a:buClr>
              <a:buFont typeface="+mj-lt"/>
              <a:buAutoNum type="arabicPeriod" startAt="20"/>
            </a:pPr>
            <a:r>
              <a:rPr lang="ru-RU" sz="1400" dirty="0"/>
              <a:t>Постановление Правительства Российской Федерации от 01.12.2009 № 982 "Об утверждении единого  перечня  продукции,  подлежащей  обязательной  сертификации,  и  единого  перечня продукции, подтверждение соответствия которой осуществляется в форме принятия декларации о соответствии".</a:t>
            </a:r>
            <a:endParaRPr lang="ru-RU" sz="1600" dirty="0"/>
          </a:p>
          <a:p>
            <a:pPr marL="342900" indent="-342900">
              <a:buClr>
                <a:srgbClr val="2182A5"/>
              </a:buClr>
              <a:buFont typeface="+mj-lt"/>
              <a:buAutoNum type="arabicPeriod" startAt="20"/>
            </a:pPr>
            <a:r>
              <a:rPr lang="ru-RU" sz="1400" dirty="0"/>
              <a:t>Постановление Главного государственного санитарного врача РФ от 08.11.2001 N 31 "О введении в действие санитарных правил«</a:t>
            </a:r>
            <a:endParaRPr lang="ru-RU" sz="1600" dirty="0"/>
          </a:p>
          <a:p>
            <a:pPr marL="342900" indent="-342900">
              <a:buClr>
                <a:srgbClr val="2182A5"/>
              </a:buClr>
              <a:buFont typeface="+mj-lt"/>
              <a:buAutoNum type="arabicPeriod" startAt="20"/>
            </a:pPr>
            <a:r>
              <a:rPr lang="ru-RU" sz="1400" dirty="0"/>
              <a:t>Постановление Главного государственного санитарного врача РФ от 22.05.2003 N 98 "О введении в действие Санитарно-эпидемиологических правил и нормативов СанПиН 2.3.2.1324-03".</a:t>
            </a:r>
            <a:endParaRPr lang="ru-RU" sz="1600" dirty="0"/>
          </a:p>
          <a:p>
            <a:pPr marL="342900" indent="-342900">
              <a:buClr>
                <a:srgbClr val="2182A5"/>
              </a:buClr>
              <a:buFont typeface="+mj-lt"/>
              <a:buAutoNum type="arabicPeriod" startAt="20"/>
            </a:pPr>
            <a:r>
              <a:rPr lang="ru-RU" sz="1400" dirty="0"/>
              <a:t>Постановление Главного государственного санитарного врача РФ от 19.01.2005 N 3 "О введении в действие СанПиН 2.3.2.1940-05".</a:t>
            </a:r>
            <a:endParaRPr lang="ru-RU" sz="1600" dirty="0"/>
          </a:p>
          <a:p>
            <a:pPr marL="342900" indent="-342900">
              <a:buClr>
                <a:srgbClr val="2182A5"/>
              </a:buClr>
              <a:buFont typeface="+mj-lt"/>
              <a:buAutoNum type="arabicPeriod" startAt="20"/>
            </a:pPr>
            <a:r>
              <a:rPr lang="ru-RU" sz="1400" dirty="0"/>
              <a:t>Постановление Главного государственного санитарного врача Российской Федерации от 18.05.2010 N 58 "Об утверждении СанПиН 2.1.3.2630-10 "Санитарно-эпидемиологические требования к организациям, осуществляющим медицинскую деятельность".</a:t>
            </a:r>
          </a:p>
        </p:txBody>
      </p:sp>
    </p:spTree>
    <p:extLst>
      <p:ext uri="{BB962C8B-B14F-4D97-AF65-F5344CB8AC3E}">
        <p14:creationId xmlns:p14="http://schemas.microsoft.com/office/powerpoint/2010/main" val="262623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898C7B75-83B4-436F-A158-F3AC5BFC90B4}"/>
              </a:ext>
            </a:extLst>
          </p:cNvPr>
          <p:cNvSpPr>
            <a:spLocks noGrp="1"/>
          </p:cNvSpPr>
          <p:nvPr>
            <p:ph type="sldNum" sz="quarter" idx="12"/>
          </p:nvPr>
        </p:nvSpPr>
        <p:spPr/>
        <p:txBody>
          <a:bodyPr/>
          <a:lstStyle/>
          <a:p>
            <a:fld id="{2066355A-084C-D24E-9AD2-7E4FC41EA627}" type="slidenum">
              <a:rPr lang="en-US" smtClean="0"/>
              <a:pPr/>
              <a:t>6</a:t>
            </a:fld>
            <a:endParaRPr lang="en-US" dirty="0"/>
          </a:p>
        </p:txBody>
      </p:sp>
      <p:sp>
        <p:nvSpPr>
          <p:cNvPr id="3" name="Прямоугольник 2">
            <a:extLst>
              <a:ext uri="{FF2B5EF4-FFF2-40B4-BE49-F238E27FC236}">
                <a16:creationId xmlns:a16="http://schemas.microsoft.com/office/drawing/2014/main" xmlns="" id="{D86B1635-E8EB-48E3-9079-FEE259D2D3A2}"/>
              </a:ext>
            </a:extLst>
          </p:cNvPr>
          <p:cNvSpPr/>
          <p:nvPr/>
        </p:nvSpPr>
        <p:spPr>
          <a:xfrm>
            <a:off x="358836" y="2054"/>
            <a:ext cx="5224436" cy="769441"/>
          </a:xfrm>
          <a:prstGeom prst="rect">
            <a:avLst/>
          </a:prstGeom>
        </p:spPr>
        <p:txBody>
          <a:bodyPr wrap="square">
            <a:spAutoFit/>
          </a:bodyPr>
          <a:lstStyle/>
          <a:p>
            <a:pPr lvl="0">
              <a:spcBef>
                <a:spcPct val="20000"/>
              </a:spcBef>
              <a:spcAft>
                <a:spcPts val="600"/>
              </a:spcAft>
            </a:pPr>
            <a:r>
              <a:rPr lang="ru-RU" sz="4400" b="1" dirty="0">
                <a:solidFill>
                  <a:srgbClr val="0E779D"/>
                </a:solidFill>
                <a:latin typeface="Times New Roman" panose="02020603050405020304" pitchFamily="18" charset="0"/>
                <a:cs typeface="Times New Roman" panose="02020603050405020304" pitchFamily="18" charset="0"/>
              </a:rPr>
              <a:t>Аукцион</a:t>
            </a:r>
          </a:p>
        </p:txBody>
      </p:sp>
      <p:sp>
        <p:nvSpPr>
          <p:cNvPr id="4" name="TextBox 3">
            <a:extLst>
              <a:ext uri="{FF2B5EF4-FFF2-40B4-BE49-F238E27FC236}">
                <a16:creationId xmlns:a16="http://schemas.microsoft.com/office/drawing/2014/main" xmlns="" id="{DC7D09C1-252E-40E9-8F09-34DD690265ED}"/>
              </a:ext>
            </a:extLst>
          </p:cNvPr>
          <p:cNvSpPr txBox="1"/>
          <p:nvPr/>
        </p:nvSpPr>
        <p:spPr>
          <a:xfrm>
            <a:off x="684213" y="1025434"/>
            <a:ext cx="7956550" cy="2308324"/>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ru-RU" dirty="0"/>
              <a:t>К участникам устанавливаются </a:t>
            </a:r>
            <a:r>
              <a:rPr lang="ru-RU" b="1" dirty="0"/>
              <a:t>единые требования </a:t>
            </a:r>
            <a:r>
              <a:rPr lang="ru-RU" dirty="0"/>
              <a:t>– ч. 1 ст. 31 Закона №44-ФЗ.</a:t>
            </a:r>
          </a:p>
          <a:p>
            <a:pPr marL="285750" indent="-285750">
              <a:buClr>
                <a:srgbClr val="00B050"/>
              </a:buClr>
              <a:buFont typeface="Wingdings" panose="05000000000000000000" pitchFamily="2" charset="2"/>
              <a:buChar char="ü"/>
            </a:pPr>
            <a:r>
              <a:rPr lang="ru-RU" dirty="0"/>
              <a:t>К участникам могут быть установлены </a:t>
            </a:r>
            <a:r>
              <a:rPr lang="ru-RU" b="1" dirty="0"/>
              <a:t>дополнительные требования </a:t>
            </a:r>
            <a:r>
              <a:rPr lang="ru-RU" dirty="0"/>
              <a:t>– ч. 2 ст. 31 Закона №44-ФЗ, ПП РФ №99 от 04.02.2015 (приложение №1) – </a:t>
            </a:r>
            <a:r>
              <a:rPr lang="ru-RU" dirty="0">
                <a:solidFill>
                  <a:srgbClr val="FF0000"/>
                </a:solidFill>
              </a:rPr>
              <a:t>не содержит продуктов питания и услуг по организации питания</a:t>
            </a:r>
          </a:p>
          <a:p>
            <a:pPr marL="285750" indent="-285750">
              <a:buClr>
                <a:srgbClr val="00B050"/>
              </a:buClr>
              <a:buFont typeface="Wingdings" panose="05000000000000000000" pitchFamily="2" charset="2"/>
              <a:buChar char="ü"/>
            </a:pPr>
            <a:endParaRPr lang="ru-RU" dirty="0">
              <a:solidFill>
                <a:srgbClr val="FF0000"/>
              </a:solidFill>
            </a:endParaRPr>
          </a:p>
          <a:p>
            <a:pPr marL="285750" indent="-285750">
              <a:buClr>
                <a:srgbClr val="00B050"/>
              </a:buClr>
              <a:buFont typeface="Wingdings" panose="05000000000000000000" pitchFamily="2" charset="2"/>
              <a:buChar char="ü"/>
            </a:pPr>
            <a:endParaRPr lang="ru-RU" dirty="0">
              <a:solidFill>
                <a:srgbClr val="FF0000"/>
              </a:solidFill>
            </a:endParaRPr>
          </a:p>
          <a:p>
            <a:pPr marL="285750" indent="-285750">
              <a:buClr>
                <a:srgbClr val="00B050"/>
              </a:buClr>
              <a:buFont typeface="Wingdings" panose="05000000000000000000" pitchFamily="2" charset="2"/>
              <a:buChar char="ü"/>
            </a:pPr>
            <a:r>
              <a:rPr lang="ru-RU" u="sng" dirty="0"/>
              <a:t>Победитель определяется по цене</a:t>
            </a:r>
          </a:p>
        </p:txBody>
      </p:sp>
    </p:spTree>
    <p:extLst>
      <p:ext uri="{BB962C8B-B14F-4D97-AF65-F5344CB8AC3E}">
        <p14:creationId xmlns:p14="http://schemas.microsoft.com/office/powerpoint/2010/main" val="146593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60</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9153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Требование к исполнению контракта:</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74824" y="2782986"/>
            <a:ext cx="2437588" cy="2437588"/>
          </a:xfrm>
          <a:prstGeom prst="rect">
            <a:avLst/>
          </a:prstGeom>
        </p:spPr>
      </p:pic>
      <p:sp>
        <p:nvSpPr>
          <p:cNvPr id="2" name="TextBox 1">
            <a:extLst>
              <a:ext uri="{FF2B5EF4-FFF2-40B4-BE49-F238E27FC236}">
                <a16:creationId xmlns:a16="http://schemas.microsoft.com/office/drawing/2014/main" xmlns="" id="{3C540145-761F-43F0-990A-684343B14AC0}"/>
              </a:ext>
            </a:extLst>
          </p:cNvPr>
          <p:cNvSpPr txBox="1"/>
          <p:nvPr/>
        </p:nvSpPr>
        <p:spPr>
          <a:xfrm>
            <a:off x="629070" y="910937"/>
            <a:ext cx="8367219" cy="3847207"/>
          </a:xfrm>
          <a:prstGeom prst="rect">
            <a:avLst/>
          </a:prstGeom>
          <a:noFill/>
        </p:spPr>
        <p:txBody>
          <a:bodyPr wrap="square" rtlCol="0">
            <a:spAutoFit/>
          </a:bodyPr>
          <a:lstStyle/>
          <a:p>
            <a:pPr marL="342900" indent="-342900">
              <a:buClr>
                <a:srgbClr val="2182A5"/>
              </a:buClr>
              <a:buFont typeface="+mj-lt"/>
              <a:buAutoNum type="arabicPeriod" startAt="26"/>
            </a:pPr>
            <a:r>
              <a:rPr lang="ru-RU" sz="1600" dirty="0"/>
              <a:t>Постановление Главного государственного санитарного врача Российской Федерации от 09.12.2010 N 163 "Об утверждении СанПиН 2.1.7.2790-10 "Санитарно-эпидемиологические требования к обращению с медицинскими отходами".</a:t>
            </a:r>
          </a:p>
          <a:p>
            <a:pPr marL="342900" indent="-342900">
              <a:buClr>
                <a:srgbClr val="2182A5"/>
              </a:buClr>
              <a:buFont typeface="+mj-lt"/>
              <a:buAutoNum type="arabicPeriod" startAt="26"/>
            </a:pPr>
            <a:r>
              <a:rPr lang="ru-RU" sz="1400" dirty="0"/>
              <a:t>Постановление Главного государственного санитарного врача РФ от 18.03.2011 N 21 "Об утверждении СанПиН 2.4.2.2843-11 "Санитарно-эпидемиологические требования к устройству, содержанию и организации работы детских санаториев".</a:t>
            </a:r>
            <a:endParaRPr lang="ru-RU" sz="1600" dirty="0"/>
          </a:p>
          <a:p>
            <a:pPr marL="342900" indent="-342900">
              <a:buClr>
                <a:srgbClr val="2182A5"/>
              </a:buClr>
              <a:buFont typeface="+mj-lt"/>
              <a:buAutoNum type="arabicPeriod" startAt="26"/>
            </a:pPr>
            <a:r>
              <a:rPr lang="ru-RU" sz="1400" dirty="0"/>
              <a:t>Приказ Минздравсоцразвития России от 01.06.2009 № 290н "Об утверждении Межотраслевых правил обеспечения работников специальной одеждой, специальной обувью и другими средствами индивидуальной защиты".</a:t>
            </a:r>
            <a:endParaRPr lang="ru-RU" sz="1600" dirty="0"/>
          </a:p>
          <a:p>
            <a:pPr marL="342900" indent="-342900">
              <a:buClr>
                <a:srgbClr val="2182A5"/>
              </a:buClr>
              <a:buFont typeface="+mj-lt"/>
              <a:buAutoNum type="arabicPeriod" startAt="26"/>
            </a:pPr>
            <a:r>
              <a:rPr lang="ru-RU" sz="1400" dirty="0"/>
              <a:t>Приказ Минздрава РФ от 29.06.2000 N 229 "О профессиональной гигиенической подготовке и аттестации должностных лиц и работников организаций".</a:t>
            </a:r>
            <a:endParaRPr lang="ru-RU" sz="1600" dirty="0"/>
          </a:p>
          <a:p>
            <a:pPr marL="342900" indent="-342900">
              <a:buClr>
                <a:srgbClr val="2182A5"/>
              </a:buClr>
              <a:buFont typeface="+mj-lt"/>
              <a:buAutoNum type="arabicPeriod" startAt="26"/>
            </a:pPr>
            <a:r>
              <a:rPr lang="ru-RU" sz="1400" dirty="0"/>
              <a:t>Приказ Минздравсоцразвития России от 12.04.2011 N 302н "Об утверждении перечней вредных и (или) опасных производственных факторов и работ, при выполнении которых проводятся обязательные предварительные и периодические медицинские осмотры (обследования), и Порядка проведения обязательных предварительных и периодических медицинских осмотров (обследований) работников, занятых на тяжелых работах и на работах с вредными и (или) опасными условиями труда".</a:t>
            </a:r>
          </a:p>
        </p:txBody>
      </p:sp>
    </p:spTree>
    <p:extLst>
      <p:ext uri="{BB962C8B-B14F-4D97-AF65-F5344CB8AC3E}">
        <p14:creationId xmlns:p14="http://schemas.microsoft.com/office/powerpoint/2010/main" val="3704205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61</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9153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Требование к исполнению контракта:</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74824" y="2782986"/>
            <a:ext cx="2437588" cy="2437588"/>
          </a:xfrm>
          <a:prstGeom prst="rect">
            <a:avLst/>
          </a:prstGeom>
        </p:spPr>
      </p:pic>
      <p:sp>
        <p:nvSpPr>
          <p:cNvPr id="2" name="TextBox 1">
            <a:extLst>
              <a:ext uri="{FF2B5EF4-FFF2-40B4-BE49-F238E27FC236}">
                <a16:creationId xmlns:a16="http://schemas.microsoft.com/office/drawing/2014/main" xmlns="" id="{3C540145-761F-43F0-990A-684343B14AC0}"/>
              </a:ext>
            </a:extLst>
          </p:cNvPr>
          <p:cNvSpPr txBox="1"/>
          <p:nvPr/>
        </p:nvSpPr>
        <p:spPr>
          <a:xfrm>
            <a:off x="629070" y="910937"/>
            <a:ext cx="8367219" cy="3816429"/>
          </a:xfrm>
          <a:prstGeom prst="rect">
            <a:avLst/>
          </a:prstGeom>
          <a:noFill/>
        </p:spPr>
        <p:txBody>
          <a:bodyPr wrap="square" rtlCol="0">
            <a:spAutoFit/>
          </a:bodyPr>
          <a:lstStyle/>
          <a:p>
            <a:pPr marL="342900" indent="-342900">
              <a:buClr>
                <a:srgbClr val="2182A5"/>
              </a:buClr>
              <a:buFont typeface="+mj-lt"/>
              <a:buAutoNum type="arabicPeriod" startAt="31"/>
            </a:pPr>
            <a:r>
              <a:rPr lang="ru-RU" sz="1600" dirty="0"/>
              <a:t>Приказ Минздрава России от 21.06.2013 N 395н "Об утверждении норм лечебного питания".</a:t>
            </a:r>
          </a:p>
          <a:p>
            <a:pPr marL="342900" indent="-342900">
              <a:buClr>
                <a:srgbClr val="2182A5"/>
              </a:buClr>
              <a:buFont typeface="+mj-lt"/>
              <a:buAutoNum type="arabicPeriod" startAt="31"/>
            </a:pPr>
            <a:r>
              <a:rPr lang="ru-RU" sz="1400" dirty="0"/>
              <a:t>Приказ Минздрава России от 05.08.2003 N 330 "О мерах по совершенствованию лечебного питания в лечебно-профилактических учреждениях Российской Федерации".</a:t>
            </a:r>
            <a:endParaRPr lang="ru-RU" sz="1600" dirty="0"/>
          </a:p>
          <a:p>
            <a:pPr marL="342900" indent="-342900">
              <a:buClr>
                <a:srgbClr val="2182A5"/>
              </a:buClr>
              <a:buFont typeface="+mj-lt"/>
              <a:buAutoNum type="arabicPeriod" startAt="31"/>
            </a:pPr>
            <a:r>
              <a:rPr lang="ru-RU" sz="1400" dirty="0"/>
              <a:t>"ГОСТ Р 51074-2003. Национальный стандарт Российской Федерации. Продукты пищевые. Информация для потребителя. Общие требования" (утв. Постановлением Госстандарта России от 29.12.2003 N 401-ст).</a:t>
            </a:r>
            <a:endParaRPr lang="ru-RU" sz="1600" dirty="0"/>
          </a:p>
          <a:p>
            <a:pPr marL="342900" indent="-342900">
              <a:buClr>
                <a:srgbClr val="2182A5"/>
              </a:buClr>
              <a:buFont typeface="+mj-lt"/>
              <a:buAutoNum type="arabicPeriod" startAt="31"/>
            </a:pPr>
            <a:r>
              <a:rPr lang="ru-RU" sz="1400" dirty="0"/>
              <a:t>"ГОСТ 31984-2012. Межгосударственный стандарт. Услуги общественного питания. Общие требования" (введен в действие Приказом Росстандарта от 27.06.2013 N 192-ст).</a:t>
            </a:r>
            <a:endParaRPr lang="ru-RU" sz="1600" dirty="0"/>
          </a:p>
          <a:p>
            <a:pPr marL="342900" indent="-342900">
              <a:buClr>
                <a:srgbClr val="2182A5"/>
              </a:buClr>
              <a:buFont typeface="+mj-lt"/>
              <a:buAutoNum type="arabicPeriod" startAt="31"/>
            </a:pPr>
            <a:r>
              <a:rPr lang="ru-RU" sz="1400" dirty="0"/>
              <a:t>"ГОСТ 31989-2012. Межгосударственный стандарт. Услуги общественного питания. Общие требования к заготовочным предприятиям общественного питания" (введен в действие Приказом Росстандарта от 27.06.2013 N 193-ст).</a:t>
            </a:r>
            <a:endParaRPr lang="ru-RU" sz="1600" dirty="0"/>
          </a:p>
          <a:p>
            <a:pPr marL="342900" indent="-342900">
              <a:buClr>
                <a:srgbClr val="2182A5"/>
              </a:buClr>
              <a:buFont typeface="+mj-lt"/>
              <a:buAutoNum type="arabicPeriod" startAt="31"/>
            </a:pPr>
            <a:r>
              <a:rPr lang="ru-RU" sz="1400" dirty="0"/>
              <a:t>"ГОСТ 30524-2013. Межгосударственный стандарт. Услуги общественного питания. Требования к персоналу" (введен в действие Приказом Росстандарта от 22.11.2013 N 1674-ст).</a:t>
            </a:r>
            <a:endParaRPr lang="ru-RU" sz="1600" dirty="0"/>
          </a:p>
          <a:p>
            <a:pPr marL="342900" indent="-342900">
              <a:buClr>
                <a:srgbClr val="2182A5"/>
              </a:buClr>
              <a:buFont typeface="+mj-lt"/>
              <a:buAutoNum type="arabicPeriod" startAt="31"/>
            </a:pPr>
            <a:r>
              <a:rPr lang="ru-RU" sz="1400" dirty="0"/>
              <a:t>"ГОСТ 30390-2013. Межгосударственный стандарт. Услуги общественного питания. Продукция общественного питания, реализуемая населению. Общие технические условия" (введен в действие Приказом Росстандарта от 22.11.2013 N 1675-ст).</a:t>
            </a:r>
          </a:p>
        </p:txBody>
      </p:sp>
    </p:spTree>
    <p:extLst>
      <p:ext uri="{BB962C8B-B14F-4D97-AF65-F5344CB8AC3E}">
        <p14:creationId xmlns:p14="http://schemas.microsoft.com/office/powerpoint/2010/main" val="1997346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xmlns=""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800" dirty="0"/>
          </a:p>
        </p:txBody>
      </p:sp>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62</a:t>
            </a:fld>
            <a:endParaRPr lang="en-US" dirty="0"/>
          </a:p>
        </p:txBody>
      </p:sp>
      <p:sp>
        <p:nvSpPr>
          <p:cNvPr id="6" name="Прямоугольник 5">
            <a:extLst>
              <a:ext uri="{FF2B5EF4-FFF2-40B4-BE49-F238E27FC236}">
                <a16:creationId xmlns:a16="http://schemas.microsoft.com/office/drawing/2014/main" xmlns="" id="{6A2EEA7C-8BEB-4207-AB5F-24BDAC7FFEAE}"/>
              </a:ext>
            </a:extLst>
          </p:cNvPr>
          <p:cNvSpPr/>
          <p:nvPr/>
        </p:nvSpPr>
        <p:spPr>
          <a:xfrm>
            <a:off x="629070" y="191533"/>
            <a:ext cx="6057043" cy="369332"/>
          </a:xfrm>
          <a:prstGeom prst="rect">
            <a:avLst/>
          </a:prstGeom>
        </p:spPr>
        <p:txBody>
          <a:bodyPr wrap="square">
            <a:spAutoFit/>
          </a:bodyPr>
          <a:lstStyle/>
          <a:p>
            <a:pPr lvl="0">
              <a:spcBef>
                <a:spcPct val="20000"/>
              </a:spcBef>
              <a:spcAft>
                <a:spcPts val="600"/>
              </a:spcAft>
            </a:pPr>
            <a:r>
              <a:rPr lang="ru-RU" b="1" dirty="0">
                <a:solidFill>
                  <a:srgbClr val="0E779D"/>
                </a:solidFill>
                <a:cs typeface="Arial" panose="020B0604020202020204" pitchFamily="34" charset="0"/>
              </a:rPr>
              <a:t>Требование к исполнению контракта:</a:t>
            </a:r>
          </a:p>
        </p:txBody>
      </p:sp>
      <p:pic>
        <p:nvPicPr>
          <p:cNvPr id="7" name="Рисунок 6" descr="Молоток судьи">
            <a:extLst>
              <a:ext uri="{FF2B5EF4-FFF2-40B4-BE49-F238E27FC236}">
                <a16:creationId xmlns:a16="http://schemas.microsoft.com/office/drawing/2014/main" xmlns="" id="{AE6FCB53-F33F-4659-BD79-A06DF75087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74824" y="2782986"/>
            <a:ext cx="2437588" cy="2437588"/>
          </a:xfrm>
          <a:prstGeom prst="rect">
            <a:avLst/>
          </a:prstGeom>
        </p:spPr>
      </p:pic>
      <p:sp>
        <p:nvSpPr>
          <p:cNvPr id="2" name="TextBox 1">
            <a:extLst>
              <a:ext uri="{FF2B5EF4-FFF2-40B4-BE49-F238E27FC236}">
                <a16:creationId xmlns:a16="http://schemas.microsoft.com/office/drawing/2014/main" xmlns="" id="{3C540145-761F-43F0-990A-684343B14AC0}"/>
              </a:ext>
            </a:extLst>
          </p:cNvPr>
          <p:cNvSpPr txBox="1"/>
          <p:nvPr/>
        </p:nvSpPr>
        <p:spPr>
          <a:xfrm>
            <a:off x="629070" y="910937"/>
            <a:ext cx="8367219" cy="2769989"/>
          </a:xfrm>
          <a:prstGeom prst="rect">
            <a:avLst/>
          </a:prstGeom>
          <a:noFill/>
        </p:spPr>
        <p:txBody>
          <a:bodyPr wrap="square" rtlCol="0">
            <a:spAutoFit/>
          </a:bodyPr>
          <a:lstStyle/>
          <a:p>
            <a:pPr marL="342900" indent="-342900">
              <a:buClr>
                <a:srgbClr val="2182A5"/>
              </a:buClr>
              <a:buFont typeface="+mj-lt"/>
              <a:buAutoNum type="arabicPeriod" startAt="38"/>
            </a:pPr>
            <a:r>
              <a:rPr lang="ru-RU" sz="1600" dirty="0"/>
              <a:t>"ГОСТ 31986-2012. Межгосударственный стандарт. Услуги общественного питания. Метод органолептической оценки качества продукции общественного питания" (введен в действие Приказом Росстандарта от 27.06.2013 N 196-ст).</a:t>
            </a:r>
          </a:p>
          <a:p>
            <a:pPr marL="342900" indent="-342900">
              <a:buClr>
                <a:srgbClr val="2182A5"/>
              </a:buClr>
              <a:buFont typeface="+mj-lt"/>
              <a:buAutoNum type="arabicPeriod" startAt="38"/>
            </a:pPr>
            <a:r>
              <a:rPr lang="ru-RU" sz="1400" dirty="0"/>
              <a:t>"ГОСТ 31988-2012. Межгосударственный стандарт. Услуги общественного питания. Метод расчета отходов и потерь сырья и пищевых продуктов при производстве продукции общественного питания" (введен в действие Приказом Росстандарта от 27.06.2013 N 194-ст).</a:t>
            </a:r>
            <a:endParaRPr lang="ru-RU" sz="1600" dirty="0"/>
          </a:p>
          <a:p>
            <a:pPr marL="342900" indent="-342900">
              <a:buClr>
                <a:srgbClr val="2182A5"/>
              </a:buClr>
              <a:buFont typeface="+mj-lt"/>
              <a:buAutoNum type="arabicPeriod" startAt="38"/>
            </a:pPr>
            <a:r>
              <a:rPr lang="ru-RU" sz="1400" dirty="0"/>
              <a:t>"ГОСТ 32692-2014. Межгосударственный стандарт. Услуги общественного питания. Общие требования к методам и формам обслуживания на предприятиях общественного питания" (введен в действие Приказом Росстандарта от 27.05.2014 N 459-ст).</a:t>
            </a:r>
            <a:endParaRPr lang="ru-RU" sz="1600" dirty="0"/>
          </a:p>
          <a:p>
            <a:pPr marL="342900" indent="-342900">
              <a:buClr>
                <a:srgbClr val="2182A5"/>
              </a:buClr>
              <a:buFont typeface="+mj-lt"/>
              <a:buAutoNum type="arabicPeriod" startAt="38"/>
            </a:pPr>
            <a:r>
              <a:rPr lang="ru-RU" sz="1400" dirty="0"/>
              <a:t>"ТОИ Р-95120-(001-033)-95. Типовые инструкции по охране труда для работников предприятий торговли и общественного питания" (утв. Приказом Роскомторга от 03.10.1995 N 87).</a:t>
            </a:r>
            <a:endParaRPr lang="ru-RU" sz="1600" dirty="0"/>
          </a:p>
          <a:p>
            <a:pPr marL="342900" indent="-342900">
              <a:buClr>
                <a:srgbClr val="2182A5"/>
              </a:buClr>
              <a:buFont typeface="+mj-lt"/>
              <a:buAutoNum type="arabicPeriod" startAt="38"/>
            </a:pPr>
            <a:endParaRPr lang="ru-RU" sz="1400" dirty="0"/>
          </a:p>
        </p:txBody>
      </p:sp>
    </p:spTree>
    <p:extLst>
      <p:ext uri="{BB962C8B-B14F-4D97-AF65-F5344CB8AC3E}">
        <p14:creationId xmlns:p14="http://schemas.microsoft.com/office/powerpoint/2010/main" val="2164965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2692E9B6-4791-42A0-94A1-3D107C9CE3E2}"/>
              </a:ext>
            </a:extLst>
          </p:cNvPr>
          <p:cNvSpPr>
            <a:spLocks noGrp="1"/>
          </p:cNvSpPr>
          <p:nvPr>
            <p:ph type="sldNum" sz="quarter" idx="12"/>
          </p:nvPr>
        </p:nvSpPr>
        <p:spPr/>
        <p:txBody>
          <a:bodyPr/>
          <a:lstStyle/>
          <a:p>
            <a:fld id="{2066355A-084C-D24E-9AD2-7E4FC41EA627}" type="slidenum">
              <a:rPr lang="en-US" smtClean="0"/>
              <a:pPr/>
              <a:t>63</a:t>
            </a:fld>
            <a:endParaRPr lang="en-US" dirty="0"/>
          </a:p>
        </p:txBody>
      </p:sp>
      <p:sp>
        <p:nvSpPr>
          <p:cNvPr id="3" name="TextBox 2">
            <a:extLst>
              <a:ext uri="{FF2B5EF4-FFF2-40B4-BE49-F238E27FC236}">
                <a16:creationId xmlns:a16="http://schemas.microsoft.com/office/drawing/2014/main" xmlns="" id="{FAE45819-3715-4518-9D5C-1D5F9AA0712D}"/>
              </a:ext>
            </a:extLst>
          </p:cNvPr>
          <p:cNvSpPr txBox="1"/>
          <p:nvPr/>
        </p:nvSpPr>
        <p:spPr>
          <a:xfrm>
            <a:off x="775504" y="1821566"/>
            <a:ext cx="7649358" cy="2031325"/>
          </a:xfrm>
          <a:prstGeom prst="rect">
            <a:avLst/>
          </a:prstGeom>
          <a:noFill/>
        </p:spPr>
        <p:txBody>
          <a:bodyPr wrap="square" rtlCol="0">
            <a:spAutoFit/>
          </a:bodyPr>
          <a:lstStyle/>
          <a:p>
            <a:r>
              <a:rPr lang="ru-RU" b="1" i="0" dirty="0">
                <a:solidFill>
                  <a:srgbClr val="4D4D4D"/>
                </a:solidFill>
                <a:effectLst/>
                <a:latin typeface="Arial" panose="020B0604020202020204" pitchFamily="34" charset="0"/>
              </a:rPr>
              <a:t>Методические рекомендации № 0100/8605-07-34 «Примерные меню горячих школьных завтраков и обедов для организации питания детей 7-11 и 11-18 лет в государственных образовательных учреждениях» (утв. Федеральной службой по надзору в сфере защиты прав потребителей и благополучия человека от 24.08.2007 г.)</a:t>
            </a:r>
          </a:p>
          <a:p>
            <a:endParaRPr lang="ru-RU" dirty="0"/>
          </a:p>
        </p:txBody>
      </p:sp>
    </p:spTree>
    <p:extLst>
      <p:ext uri="{BB962C8B-B14F-4D97-AF65-F5344CB8AC3E}">
        <p14:creationId xmlns:p14="http://schemas.microsoft.com/office/powerpoint/2010/main" val="23457745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6A887A3F-B9B3-417B-9EAF-893E9039CD5C}"/>
              </a:ext>
            </a:extLst>
          </p:cNvPr>
          <p:cNvSpPr>
            <a:spLocks noGrp="1"/>
          </p:cNvSpPr>
          <p:nvPr>
            <p:ph type="sldNum" sz="quarter" idx="12"/>
          </p:nvPr>
        </p:nvSpPr>
        <p:spPr/>
        <p:txBody>
          <a:bodyPr/>
          <a:lstStyle/>
          <a:p>
            <a:fld id="{2066355A-084C-D24E-9AD2-7E4FC41EA627}" type="slidenum">
              <a:rPr lang="en-US" smtClean="0"/>
              <a:pPr/>
              <a:t>64</a:t>
            </a:fld>
            <a:endParaRPr lang="en-US" dirty="0"/>
          </a:p>
        </p:txBody>
      </p:sp>
      <p:sp>
        <p:nvSpPr>
          <p:cNvPr id="18" name="Прямоугольник 17">
            <a:extLst>
              <a:ext uri="{FF2B5EF4-FFF2-40B4-BE49-F238E27FC236}">
                <a16:creationId xmlns:a16="http://schemas.microsoft.com/office/drawing/2014/main" xmlns="" id="{93C2583B-FD23-4F5A-A267-1CB840D36232}"/>
              </a:ext>
            </a:extLst>
          </p:cNvPr>
          <p:cNvSpPr/>
          <p:nvPr/>
        </p:nvSpPr>
        <p:spPr>
          <a:xfrm>
            <a:off x="1959782" y="1602254"/>
            <a:ext cx="5224436" cy="1938992"/>
          </a:xfrm>
          <a:prstGeom prst="rect">
            <a:avLst/>
          </a:prstGeom>
        </p:spPr>
        <p:txBody>
          <a:bodyPr wrap="square">
            <a:spAutoFit/>
          </a:bodyPr>
          <a:lstStyle/>
          <a:p>
            <a:pPr lvl="0" algn="ctr">
              <a:spcBef>
                <a:spcPct val="20000"/>
              </a:spcBef>
              <a:spcAft>
                <a:spcPts val="600"/>
              </a:spcAft>
            </a:pPr>
            <a:r>
              <a:rPr lang="ru-RU" sz="6000" b="1" dirty="0">
                <a:solidFill>
                  <a:srgbClr val="0E779D"/>
                </a:solidFill>
                <a:latin typeface="Times New Roman" panose="02020603050405020304" pitchFamily="18" charset="0"/>
                <a:cs typeface="Times New Roman" panose="02020603050405020304" pitchFamily="18" charset="0"/>
              </a:rPr>
              <a:t>Экспертиза контракта</a:t>
            </a:r>
          </a:p>
        </p:txBody>
      </p:sp>
    </p:spTree>
    <p:extLst>
      <p:ext uri="{BB962C8B-B14F-4D97-AF65-F5344CB8AC3E}">
        <p14:creationId xmlns:p14="http://schemas.microsoft.com/office/powerpoint/2010/main" val="1352216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0B1A311-3CE1-42F2-908A-E5B1742A5131}"/>
              </a:ext>
            </a:extLst>
          </p:cNvPr>
          <p:cNvSpPr>
            <a:spLocks noGrp="1"/>
          </p:cNvSpPr>
          <p:nvPr>
            <p:ph type="sldNum" sz="quarter" idx="12"/>
          </p:nvPr>
        </p:nvSpPr>
        <p:spPr/>
        <p:txBody>
          <a:bodyPr/>
          <a:lstStyle/>
          <a:p>
            <a:fld id="{2066355A-084C-D24E-9AD2-7E4FC41EA627}" type="slidenum">
              <a:rPr lang="en-US" smtClean="0"/>
              <a:pPr/>
              <a:t>65</a:t>
            </a:fld>
            <a:endParaRPr lang="en-US" dirty="0"/>
          </a:p>
        </p:txBody>
      </p:sp>
      <p:pic>
        <p:nvPicPr>
          <p:cNvPr id="3" name="Рисунок 2">
            <a:extLst>
              <a:ext uri="{FF2B5EF4-FFF2-40B4-BE49-F238E27FC236}">
                <a16:creationId xmlns:a16="http://schemas.microsoft.com/office/drawing/2014/main" xmlns="" id="{E02A9E79-435D-4233-B5B6-42544AD8F234}"/>
              </a:ext>
            </a:extLst>
          </p:cNvPr>
          <p:cNvPicPr>
            <a:picLocks noChangeAspect="1"/>
          </p:cNvPicPr>
          <p:nvPr/>
        </p:nvPicPr>
        <p:blipFill>
          <a:blip r:embed="rId2"/>
          <a:stretch>
            <a:fillRect/>
          </a:stretch>
        </p:blipFill>
        <p:spPr>
          <a:xfrm>
            <a:off x="1153351" y="0"/>
            <a:ext cx="6457470" cy="5143500"/>
          </a:xfrm>
          <a:prstGeom prst="rect">
            <a:avLst/>
          </a:prstGeom>
        </p:spPr>
      </p:pic>
    </p:spTree>
    <p:extLst>
      <p:ext uri="{BB962C8B-B14F-4D97-AF65-F5344CB8AC3E}">
        <p14:creationId xmlns:p14="http://schemas.microsoft.com/office/powerpoint/2010/main" val="3998551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0B1A311-3CE1-42F2-908A-E5B1742A5131}"/>
              </a:ext>
            </a:extLst>
          </p:cNvPr>
          <p:cNvSpPr>
            <a:spLocks noGrp="1"/>
          </p:cNvSpPr>
          <p:nvPr>
            <p:ph type="sldNum" sz="quarter" idx="12"/>
          </p:nvPr>
        </p:nvSpPr>
        <p:spPr/>
        <p:txBody>
          <a:bodyPr/>
          <a:lstStyle/>
          <a:p>
            <a:fld id="{2066355A-084C-D24E-9AD2-7E4FC41EA627}" type="slidenum">
              <a:rPr lang="en-US" smtClean="0"/>
              <a:pPr/>
              <a:t>66</a:t>
            </a:fld>
            <a:endParaRPr lang="en-US" dirty="0"/>
          </a:p>
        </p:txBody>
      </p:sp>
      <p:pic>
        <p:nvPicPr>
          <p:cNvPr id="4" name="Рисунок 3">
            <a:extLst>
              <a:ext uri="{FF2B5EF4-FFF2-40B4-BE49-F238E27FC236}">
                <a16:creationId xmlns:a16="http://schemas.microsoft.com/office/drawing/2014/main" xmlns="" id="{6B11AE17-B5CD-4D1A-A95A-B597B6273D21}"/>
              </a:ext>
            </a:extLst>
          </p:cNvPr>
          <p:cNvPicPr>
            <a:picLocks noChangeAspect="1"/>
          </p:cNvPicPr>
          <p:nvPr/>
        </p:nvPicPr>
        <p:blipFill>
          <a:blip r:embed="rId2"/>
          <a:stretch>
            <a:fillRect/>
          </a:stretch>
        </p:blipFill>
        <p:spPr>
          <a:xfrm>
            <a:off x="779731" y="115619"/>
            <a:ext cx="6838950" cy="4743450"/>
          </a:xfrm>
          <a:prstGeom prst="rect">
            <a:avLst/>
          </a:prstGeom>
        </p:spPr>
      </p:pic>
    </p:spTree>
    <p:extLst>
      <p:ext uri="{BB962C8B-B14F-4D97-AF65-F5344CB8AC3E}">
        <p14:creationId xmlns:p14="http://schemas.microsoft.com/office/powerpoint/2010/main" val="12325019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0B1A311-3CE1-42F2-908A-E5B1742A5131}"/>
              </a:ext>
            </a:extLst>
          </p:cNvPr>
          <p:cNvSpPr>
            <a:spLocks noGrp="1"/>
          </p:cNvSpPr>
          <p:nvPr>
            <p:ph type="sldNum" sz="quarter" idx="12"/>
          </p:nvPr>
        </p:nvSpPr>
        <p:spPr/>
        <p:txBody>
          <a:bodyPr/>
          <a:lstStyle/>
          <a:p>
            <a:fld id="{2066355A-084C-D24E-9AD2-7E4FC41EA627}" type="slidenum">
              <a:rPr lang="en-US" smtClean="0"/>
              <a:pPr/>
              <a:t>67</a:t>
            </a:fld>
            <a:endParaRPr lang="en-US" dirty="0"/>
          </a:p>
        </p:txBody>
      </p:sp>
      <p:pic>
        <p:nvPicPr>
          <p:cNvPr id="3" name="Рисунок 2">
            <a:extLst>
              <a:ext uri="{FF2B5EF4-FFF2-40B4-BE49-F238E27FC236}">
                <a16:creationId xmlns:a16="http://schemas.microsoft.com/office/drawing/2014/main" xmlns="" id="{A91222C2-EC28-49B7-B0F7-177290EA47A4}"/>
              </a:ext>
            </a:extLst>
          </p:cNvPr>
          <p:cNvPicPr>
            <a:picLocks noChangeAspect="1"/>
          </p:cNvPicPr>
          <p:nvPr/>
        </p:nvPicPr>
        <p:blipFill>
          <a:blip r:embed="rId2"/>
          <a:stretch>
            <a:fillRect/>
          </a:stretch>
        </p:blipFill>
        <p:spPr>
          <a:xfrm>
            <a:off x="1636749" y="0"/>
            <a:ext cx="4773222" cy="5143500"/>
          </a:xfrm>
          <a:prstGeom prst="rect">
            <a:avLst/>
          </a:prstGeom>
        </p:spPr>
      </p:pic>
    </p:spTree>
    <p:extLst>
      <p:ext uri="{BB962C8B-B14F-4D97-AF65-F5344CB8AC3E}">
        <p14:creationId xmlns:p14="http://schemas.microsoft.com/office/powerpoint/2010/main" val="26931936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0B1A311-3CE1-42F2-908A-E5B1742A5131}"/>
              </a:ext>
            </a:extLst>
          </p:cNvPr>
          <p:cNvSpPr>
            <a:spLocks noGrp="1"/>
          </p:cNvSpPr>
          <p:nvPr>
            <p:ph type="sldNum" sz="quarter" idx="12"/>
          </p:nvPr>
        </p:nvSpPr>
        <p:spPr/>
        <p:txBody>
          <a:bodyPr/>
          <a:lstStyle/>
          <a:p>
            <a:fld id="{2066355A-084C-D24E-9AD2-7E4FC41EA627}" type="slidenum">
              <a:rPr lang="en-US" smtClean="0"/>
              <a:pPr/>
              <a:t>68</a:t>
            </a:fld>
            <a:endParaRPr lang="en-US" dirty="0"/>
          </a:p>
        </p:txBody>
      </p:sp>
      <p:pic>
        <p:nvPicPr>
          <p:cNvPr id="4" name="Рисунок 3">
            <a:extLst>
              <a:ext uri="{FF2B5EF4-FFF2-40B4-BE49-F238E27FC236}">
                <a16:creationId xmlns:a16="http://schemas.microsoft.com/office/drawing/2014/main" xmlns="" id="{555AACF3-050E-485D-B574-5D1847E94578}"/>
              </a:ext>
            </a:extLst>
          </p:cNvPr>
          <p:cNvPicPr>
            <a:picLocks noChangeAspect="1"/>
          </p:cNvPicPr>
          <p:nvPr/>
        </p:nvPicPr>
        <p:blipFill>
          <a:blip r:embed="rId2"/>
          <a:stretch>
            <a:fillRect/>
          </a:stretch>
        </p:blipFill>
        <p:spPr>
          <a:xfrm>
            <a:off x="1444137" y="76200"/>
            <a:ext cx="6115050" cy="2495550"/>
          </a:xfrm>
          <a:prstGeom prst="rect">
            <a:avLst/>
          </a:prstGeom>
        </p:spPr>
      </p:pic>
      <p:pic>
        <p:nvPicPr>
          <p:cNvPr id="6" name="Рисунок 5">
            <a:extLst>
              <a:ext uri="{FF2B5EF4-FFF2-40B4-BE49-F238E27FC236}">
                <a16:creationId xmlns:a16="http://schemas.microsoft.com/office/drawing/2014/main" xmlns="" id="{AFF8CADD-A2EF-4C21-AB82-186C0E50BB1D}"/>
              </a:ext>
            </a:extLst>
          </p:cNvPr>
          <p:cNvPicPr>
            <a:picLocks noChangeAspect="1"/>
          </p:cNvPicPr>
          <p:nvPr/>
        </p:nvPicPr>
        <p:blipFill>
          <a:blip r:embed="rId3"/>
          <a:stretch>
            <a:fillRect/>
          </a:stretch>
        </p:blipFill>
        <p:spPr>
          <a:xfrm>
            <a:off x="1444137" y="2474009"/>
            <a:ext cx="6019800" cy="2038350"/>
          </a:xfrm>
          <a:prstGeom prst="rect">
            <a:avLst/>
          </a:prstGeom>
        </p:spPr>
      </p:pic>
    </p:spTree>
    <p:extLst>
      <p:ext uri="{BB962C8B-B14F-4D97-AF65-F5344CB8AC3E}">
        <p14:creationId xmlns:p14="http://schemas.microsoft.com/office/powerpoint/2010/main" val="332010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0B1A311-3CE1-42F2-908A-E5B1742A5131}"/>
              </a:ext>
            </a:extLst>
          </p:cNvPr>
          <p:cNvSpPr>
            <a:spLocks noGrp="1"/>
          </p:cNvSpPr>
          <p:nvPr>
            <p:ph type="sldNum" sz="quarter" idx="12"/>
          </p:nvPr>
        </p:nvSpPr>
        <p:spPr/>
        <p:txBody>
          <a:bodyPr/>
          <a:lstStyle/>
          <a:p>
            <a:fld id="{2066355A-084C-D24E-9AD2-7E4FC41EA627}" type="slidenum">
              <a:rPr lang="en-US" smtClean="0"/>
              <a:pPr/>
              <a:t>69</a:t>
            </a:fld>
            <a:endParaRPr lang="en-US" dirty="0"/>
          </a:p>
        </p:txBody>
      </p:sp>
      <p:pic>
        <p:nvPicPr>
          <p:cNvPr id="4" name="Рисунок 3">
            <a:extLst>
              <a:ext uri="{FF2B5EF4-FFF2-40B4-BE49-F238E27FC236}">
                <a16:creationId xmlns:a16="http://schemas.microsoft.com/office/drawing/2014/main" xmlns="" id="{CDB76C6B-07A1-4B1D-9367-71094DD1F4B9}"/>
              </a:ext>
            </a:extLst>
          </p:cNvPr>
          <p:cNvPicPr>
            <a:picLocks noChangeAspect="1"/>
          </p:cNvPicPr>
          <p:nvPr/>
        </p:nvPicPr>
        <p:blipFill>
          <a:blip r:embed="rId2"/>
          <a:stretch>
            <a:fillRect/>
          </a:stretch>
        </p:blipFill>
        <p:spPr>
          <a:xfrm>
            <a:off x="602379" y="147637"/>
            <a:ext cx="7000110" cy="4645431"/>
          </a:xfrm>
          <a:prstGeom prst="rect">
            <a:avLst/>
          </a:prstGeom>
        </p:spPr>
      </p:pic>
    </p:spTree>
    <p:extLst>
      <p:ext uri="{BB962C8B-B14F-4D97-AF65-F5344CB8AC3E}">
        <p14:creationId xmlns:p14="http://schemas.microsoft.com/office/powerpoint/2010/main" val="140384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898C7B75-83B4-436F-A158-F3AC5BFC90B4}"/>
              </a:ext>
            </a:extLst>
          </p:cNvPr>
          <p:cNvSpPr>
            <a:spLocks noGrp="1"/>
          </p:cNvSpPr>
          <p:nvPr>
            <p:ph type="sldNum" sz="quarter" idx="12"/>
          </p:nvPr>
        </p:nvSpPr>
        <p:spPr/>
        <p:txBody>
          <a:bodyPr/>
          <a:lstStyle/>
          <a:p>
            <a:fld id="{2066355A-084C-D24E-9AD2-7E4FC41EA627}" type="slidenum">
              <a:rPr lang="en-US" smtClean="0"/>
              <a:pPr/>
              <a:t>7</a:t>
            </a:fld>
            <a:endParaRPr lang="en-US" dirty="0"/>
          </a:p>
        </p:txBody>
      </p:sp>
      <p:sp>
        <p:nvSpPr>
          <p:cNvPr id="3" name="Прямоугольник 2">
            <a:extLst>
              <a:ext uri="{FF2B5EF4-FFF2-40B4-BE49-F238E27FC236}">
                <a16:creationId xmlns:a16="http://schemas.microsoft.com/office/drawing/2014/main" xmlns="" id="{D86B1635-E8EB-48E3-9079-FEE259D2D3A2}"/>
              </a:ext>
            </a:extLst>
          </p:cNvPr>
          <p:cNvSpPr/>
          <p:nvPr/>
        </p:nvSpPr>
        <p:spPr>
          <a:xfrm>
            <a:off x="358836" y="85878"/>
            <a:ext cx="6616730" cy="523220"/>
          </a:xfrm>
          <a:prstGeom prst="rect">
            <a:avLst/>
          </a:prstGeom>
        </p:spPr>
        <p:txBody>
          <a:bodyPr wrap="square">
            <a:spAutoFit/>
          </a:bodyPr>
          <a:lstStyle/>
          <a:p>
            <a:pPr lvl="0">
              <a:spcBef>
                <a:spcPct val="20000"/>
              </a:spcBef>
              <a:spcAft>
                <a:spcPts val="600"/>
              </a:spcAft>
            </a:pPr>
            <a:r>
              <a:rPr lang="ru-RU" sz="2800" b="1" dirty="0">
                <a:solidFill>
                  <a:srgbClr val="0E779D"/>
                </a:solidFill>
                <a:latin typeface="Times New Roman" panose="02020603050405020304" pitchFamily="18" charset="0"/>
                <a:cs typeface="Times New Roman" panose="02020603050405020304" pitchFamily="18" charset="0"/>
              </a:rPr>
              <a:t>Конкурс</a:t>
            </a:r>
          </a:p>
        </p:txBody>
      </p:sp>
      <p:pic>
        <p:nvPicPr>
          <p:cNvPr id="6" name="Рисунок 5">
            <a:extLst>
              <a:ext uri="{FF2B5EF4-FFF2-40B4-BE49-F238E27FC236}">
                <a16:creationId xmlns:a16="http://schemas.microsoft.com/office/drawing/2014/main" xmlns="" id="{BB5A6687-A10B-486E-B94F-CDC2FFCA8485}"/>
              </a:ext>
            </a:extLst>
          </p:cNvPr>
          <p:cNvPicPr>
            <a:picLocks noChangeAspect="1"/>
          </p:cNvPicPr>
          <p:nvPr/>
        </p:nvPicPr>
        <p:blipFill>
          <a:blip r:embed="rId2"/>
          <a:stretch>
            <a:fillRect/>
          </a:stretch>
        </p:blipFill>
        <p:spPr>
          <a:xfrm>
            <a:off x="358835" y="992908"/>
            <a:ext cx="8714703" cy="3800161"/>
          </a:xfrm>
          <a:prstGeom prst="rect">
            <a:avLst/>
          </a:prstGeom>
        </p:spPr>
      </p:pic>
    </p:spTree>
    <p:extLst>
      <p:ext uri="{BB962C8B-B14F-4D97-AF65-F5344CB8AC3E}">
        <p14:creationId xmlns:p14="http://schemas.microsoft.com/office/powerpoint/2010/main" val="33384063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0B1A311-3CE1-42F2-908A-E5B1742A5131}"/>
              </a:ext>
            </a:extLst>
          </p:cNvPr>
          <p:cNvSpPr>
            <a:spLocks noGrp="1"/>
          </p:cNvSpPr>
          <p:nvPr>
            <p:ph type="sldNum" sz="quarter" idx="12"/>
          </p:nvPr>
        </p:nvSpPr>
        <p:spPr/>
        <p:txBody>
          <a:bodyPr/>
          <a:lstStyle/>
          <a:p>
            <a:fld id="{2066355A-084C-D24E-9AD2-7E4FC41EA627}" type="slidenum">
              <a:rPr lang="en-US" smtClean="0"/>
              <a:pPr/>
              <a:t>70</a:t>
            </a:fld>
            <a:endParaRPr lang="en-US" dirty="0"/>
          </a:p>
        </p:txBody>
      </p:sp>
      <p:pic>
        <p:nvPicPr>
          <p:cNvPr id="3" name="Рисунок 2">
            <a:extLst>
              <a:ext uri="{FF2B5EF4-FFF2-40B4-BE49-F238E27FC236}">
                <a16:creationId xmlns:a16="http://schemas.microsoft.com/office/drawing/2014/main" xmlns="" id="{CA513A35-BE15-465E-95A7-6998532A2162}"/>
              </a:ext>
            </a:extLst>
          </p:cNvPr>
          <p:cNvPicPr>
            <a:picLocks noChangeAspect="1"/>
          </p:cNvPicPr>
          <p:nvPr/>
        </p:nvPicPr>
        <p:blipFill>
          <a:blip r:embed="rId2"/>
          <a:stretch>
            <a:fillRect/>
          </a:stretch>
        </p:blipFill>
        <p:spPr>
          <a:xfrm>
            <a:off x="462423" y="1659218"/>
            <a:ext cx="8219153" cy="1591998"/>
          </a:xfrm>
          <a:prstGeom prst="rect">
            <a:avLst/>
          </a:prstGeom>
        </p:spPr>
      </p:pic>
    </p:spTree>
    <p:extLst>
      <p:ext uri="{BB962C8B-B14F-4D97-AF65-F5344CB8AC3E}">
        <p14:creationId xmlns:p14="http://schemas.microsoft.com/office/powerpoint/2010/main" val="37878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0B1A311-3CE1-42F2-908A-E5B1742A5131}"/>
              </a:ext>
            </a:extLst>
          </p:cNvPr>
          <p:cNvSpPr>
            <a:spLocks noGrp="1"/>
          </p:cNvSpPr>
          <p:nvPr>
            <p:ph type="sldNum" sz="quarter" idx="12"/>
          </p:nvPr>
        </p:nvSpPr>
        <p:spPr/>
        <p:txBody>
          <a:bodyPr/>
          <a:lstStyle/>
          <a:p>
            <a:fld id="{2066355A-084C-D24E-9AD2-7E4FC41EA627}" type="slidenum">
              <a:rPr lang="en-US" smtClean="0"/>
              <a:pPr/>
              <a:t>71</a:t>
            </a:fld>
            <a:endParaRPr lang="en-US" dirty="0"/>
          </a:p>
        </p:txBody>
      </p:sp>
      <p:pic>
        <p:nvPicPr>
          <p:cNvPr id="4" name="Рисунок 3">
            <a:extLst>
              <a:ext uri="{FF2B5EF4-FFF2-40B4-BE49-F238E27FC236}">
                <a16:creationId xmlns:a16="http://schemas.microsoft.com/office/drawing/2014/main" xmlns="" id="{4DA68604-4D44-4432-B2B3-F31B3FEEFECF}"/>
              </a:ext>
            </a:extLst>
          </p:cNvPr>
          <p:cNvPicPr>
            <a:picLocks noChangeAspect="1"/>
          </p:cNvPicPr>
          <p:nvPr/>
        </p:nvPicPr>
        <p:blipFill>
          <a:blip r:embed="rId2"/>
          <a:stretch>
            <a:fillRect/>
          </a:stretch>
        </p:blipFill>
        <p:spPr>
          <a:xfrm>
            <a:off x="808977" y="0"/>
            <a:ext cx="6710119" cy="5143500"/>
          </a:xfrm>
          <a:prstGeom prst="rect">
            <a:avLst/>
          </a:prstGeom>
        </p:spPr>
      </p:pic>
    </p:spTree>
    <p:extLst>
      <p:ext uri="{BB962C8B-B14F-4D97-AF65-F5344CB8AC3E}">
        <p14:creationId xmlns:p14="http://schemas.microsoft.com/office/powerpoint/2010/main" val="162589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0B1A311-3CE1-42F2-908A-E5B1742A5131}"/>
              </a:ext>
            </a:extLst>
          </p:cNvPr>
          <p:cNvSpPr>
            <a:spLocks noGrp="1"/>
          </p:cNvSpPr>
          <p:nvPr>
            <p:ph type="sldNum" sz="quarter" idx="12"/>
          </p:nvPr>
        </p:nvSpPr>
        <p:spPr/>
        <p:txBody>
          <a:bodyPr/>
          <a:lstStyle/>
          <a:p>
            <a:fld id="{2066355A-084C-D24E-9AD2-7E4FC41EA627}" type="slidenum">
              <a:rPr lang="en-US" smtClean="0"/>
              <a:pPr/>
              <a:t>72</a:t>
            </a:fld>
            <a:endParaRPr lang="en-US" dirty="0"/>
          </a:p>
        </p:txBody>
      </p:sp>
      <p:pic>
        <p:nvPicPr>
          <p:cNvPr id="3" name="Рисунок 2">
            <a:extLst>
              <a:ext uri="{FF2B5EF4-FFF2-40B4-BE49-F238E27FC236}">
                <a16:creationId xmlns:a16="http://schemas.microsoft.com/office/drawing/2014/main" xmlns="" id="{9624586E-51E0-4457-B216-D15FE3F77670}"/>
              </a:ext>
            </a:extLst>
          </p:cNvPr>
          <p:cNvPicPr>
            <a:picLocks noChangeAspect="1"/>
          </p:cNvPicPr>
          <p:nvPr/>
        </p:nvPicPr>
        <p:blipFill>
          <a:blip r:embed="rId2"/>
          <a:stretch>
            <a:fillRect/>
          </a:stretch>
        </p:blipFill>
        <p:spPr>
          <a:xfrm>
            <a:off x="361284" y="842036"/>
            <a:ext cx="8782716" cy="4087955"/>
          </a:xfrm>
          <a:prstGeom prst="rect">
            <a:avLst/>
          </a:prstGeom>
        </p:spPr>
      </p:pic>
    </p:spTree>
    <p:extLst>
      <p:ext uri="{BB962C8B-B14F-4D97-AF65-F5344CB8AC3E}">
        <p14:creationId xmlns:p14="http://schemas.microsoft.com/office/powerpoint/2010/main" val="1594740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49515B4B-7683-4D24-BD93-B549E5CE7F76}"/>
              </a:ext>
            </a:extLst>
          </p:cNvPr>
          <p:cNvSpPr>
            <a:spLocks noGrp="1"/>
          </p:cNvSpPr>
          <p:nvPr>
            <p:ph type="sldNum" sz="quarter" idx="12"/>
          </p:nvPr>
        </p:nvSpPr>
        <p:spPr/>
        <p:txBody>
          <a:bodyPr/>
          <a:lstStyle/>
          <a:p>
            <a:fld id="{2066355A-084C-D24E-9AD2-7E4FC41EA627}" type="slidenum">
              <a:rPr lang="en-US" smtClean="0"/>
              <a:pPr/>
              <a:t>73</a:t>
            </a:fld>
            <a:endParaRPr lang="en-US" dirty="0"/>
          </a:p>
        </p:txBody>
      </p:sp>
      <p:sp>
        <p:nvSpPr>
          <p:cNvPr id="3" name="Прямоугольник 2">
            <a:extLst>
              <a:ext uri="{FF2B5EF4-FFF2-40B4-BE49-F238E27FC236}">
                <a16:creationId xmlns:a16="http://schemas.microsoft.com/office/drawing/2014/main" xmlns="" id="{116F0144-E216-44A2-8D5C-71412EA0435D}"/>
              </a:ext>
            </a:extLst>
          </p:cNvPr>
          <p:cNvSpPr/>
          <p:nvPr/>
        </p:nvSpPr>
        <p:spPr>
          <a:xfrm>
            <a:off x="668158" y="1140589"/>
            <a:ext cx="8166459" cy="1938992"/>
          </a:xfrm>
          <a:prstGeom prst="rect">
            <a:avLst/>
          </a:prstGeom>
        </p:spPr>
        <p:txBody>
          <a:bodyPr wrap="square">
            <a:spAutoFit/>
          </a:bodyPr>
          <a:lstStyle/>
          <a:p>
            <a:pPr lvl="0" algn="ctr">
              <a:spcBef>
                <a:spcPct val="20000"/>
              </a:spcBef>
              <a:spcAft>
                <a:spcPts val="600"/>
              </a:spcAft>
            </a:pPr>
            <a:r>
              <a:rPr lang="ru-RU" sz="6000" b="1" dirty="0">
                <a:solidFill>
                  <a:srgbClr val="0E779D"/>
                </a:solidFill>
                <a:latin typeface="Times New Roman" panose="02020603050405020304" pitchFamily="18" charset="0"/>
                <a:cs typeface="Times New Roman" panose="02020603050405020304" pitchFamily="18" charset="0"/>
              </a:rPr>
              <a:t>Новые требования СанПиН.</a:t>
            </a:r>
          </a:p>
        </p:txBody>
      </p:sp>
      <p:pic>
        <p:nvPicPr>
          <p:cNvPr id="5" name="Рисунок 4" descr="Доставка еды со сплошной заливкой">
            <a:extLst>
              <a:ext uri="{FF2B5EF4-FFF2-40B4-BE49-F238E27FC236}">
                <a16:creationId xmlns:a16="http://schemas.microsoft.com/office/drawing/2014/main" xmlns="" id="{B2180A62-EED0-41AD-83B8-0E633714716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669405" y="2786121"/>
            <a:ext cx="2100123" cy="2100123"/>
          </a:xfrm>
          <a:prstGeom prst="rect">
            <a:avLst/>
          </a:prstGeom>
        </p:spPr>
      </p:pic>
      <p:pic>
        <p:nvPicPr>
          <p:cNvPr id="7" name="Рисунок 6" descr="Человек ест контур">
            <a:extLst>
              <a:ext uri="{FF2B5EF4-FFF2-40B4-BE49-F238E27FC236}">
                <a16:creationId xmlns:a16="http://schemas.microsoft.com/office/drawing/2014/main" xmlns="" id="{C2C6D8A5-2156-42F0-AB9E-D8560625A26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2670" y="3190668"/>
            <a:ext cx="1513205" cy="1513205"/>
          </a:xfrm>
          <a:prstGeom prst="rect">
            <a:avLst/>
          </a:prstGeom>
        </p:spPr>
      </p:pic>
      <p:pic>
        <p:nvPicPr>
          <p:cNvPr id="9" name="Рисунок 8" descr="Ресторанное обслуживание со сплошной заливкой">
            <a:extLst>
              <a:ext uri="{FF2B5EF4-FFF2-40B4-BE49-F238E27FC236}">
                <a16:creationId xmlns:a16="http://schemas.microsoft.com/office/drawing/2014/main" xmlns="" id="{D8F7FC14-4734-46D9-8819-9B519B26EF5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676968" y="3079581"/>
            <a:ext cx="1513204" cy="1513204"/>
          </a:xfrm>
          <a:prstGeom prst="rect">
            <a:avLst/>
          </a:prstGeom>
        </p:spPr>
      </p:pic>
      <p:pic>
        <p:nvPicPr>
          <p:cNvPr id="11" name="Рисунок 10" descr="Шеф-повар мужской со сплошной заливкой">
            <a:extLst>
              <a:ext uri="{FF2B5EF4-FFF2-40B4-BE49-F238E27FC236}">
                <a16:creationId xmlns:a16="http://schemas.microsoft.com/office/drawing/2014/main" xmlns="" id="{C1F92CED-F26B-4477-8310-423C5BF0316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800474" y="3032871"/>
            <a:ext cx="914400" cy="914400"/>
          </a:xfrm>
          <a:prstGeom prst="rect">
            <a:avLst/>
          </a:prstGeom>
        </p:spPr>
      </p:pic>
    </p:spTree>
    <p:extLst>
      <p:ext uri="{BB962C8B-B14F-4D97-AF65-F5344CB8AC3E}">
        <p14:creationId xmlns:p14="http://schemas.microsoft.com/office/powerpoint/2010/main" val="13308912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2692E9B6-4791-42A0-94A1-3D107C9CE3E2}"/>
              </a:ext>
            </a:extLst>
          </p:cNvPr>
          <p:cNvSpPr>
            <a:spLocks noGrp="1"/>
          </p:cNvSpPr>
          <p:nvPr>
            <p:ph type="sldNum" sz="quarter" idx="12"/>
          </p:nvPr>
        </p:nvSpPr>
        <p:spPr/>
        <p:txBody>
          <a:bodyPr/>
          <a:lstStyle/>
          <a:p>
            <a:fld id="{2066355A-084C-D24E-9AD2-7E4FC41EA627}" type="slidenum">
              <a:rPr lang="en-US" smtClean="0"/>
              <a:pPr/>
              <a:t>74</a:t>
            </a:fld>
            <a:endParaRPr lang="en-US" dirty="0"/>
          </a:p>
        </p:txBody>
      </p:sp>
      <p:sp>
        <p:nvSpPr>
          <p:cNvPr id="3" name="TextBox 2">
            <a:extLst>
              <a:ext uri="{FF2B5EF4-FFF2-40B4-BE49-F238E27FC236}">
                <a16:creationId xmlns:a16="http://schemas.microsoft.com/office/drawing/2014/main" xmlns="" id="{FAE45819-3715-4518-9D5C-1D5F9AA0712D}"/>
              </a:ext>
            </a:extLst>
          </p:cNvPr>
          <p:cNvSpPr txBox="1"/>
          <p:nvPr/>
        </p:nvSpPr>
        <p:spPr>
          <a:xfrm>
            <a:off x="684213" y="1821566"/>
            <a:ext cx="7956550" cy="1508105"/>
          </a:xfrm>
          <a:prstGeom prst="rect">
            <a:avLst/>
          </a:prstGeom>
          <a:noFill/>
        </p:spPr>
        <p:txBody>
          <a:bodyPr wrap="square" rtlCol="0">
            <a:spAutoFit/>
          </a:bodyPr>
          <a:lstStyle/>
          <a:p>
            <a:pPr algn="ctr"/>
            <a:r>
              <a:rPr lang="ru-RU" b="1" i="0" dirty="0">
                <a:solidFill>
                  <a:srgbClr val="4D4D4D"/>
                </a:solidFill>
                <a:effectLst/>
                <a:latin typeface="Arial" panose="020B0604020202020204" pitchFamily="34" charset="0"/>
              </a:rPr>
              <a:t>Постановление Главного государственного санитарного врача РФ от 27.10.2020 N 32 "Об утверждении санитарно-эпидемиологических правил и норм </a:t>
            </a:r>
            <a:r>
              <a:rPr lang="ru-RU" sz="2000" b="1" i="0" dirty="0">
                <a:solidFill>
                  <a:srgbClr val="FF0000"/>
                </a:solidFill>
                <a:effectLst>
                  <a:outerShdw blurRad="38100" dist="38100" dir="2700000" algn="tl">
                    <a:srgbClr val="000000">
                      <a:alpha val="43137"/>
                    </a:srgbClr>
                  </a:outerShdw>
                </a:effectLst>
                <a:latin typeface="Arial" panose="020B0604020202020204" pitchFamily="34" charset="0"/>
              </a:rPr>
              <a:t>СанПиН 2.3/2.4.3590-20 </a:t>
            </a:r>
            <a:r>
              <a:rPr lang="ru-RU" b="1" i="0" dirty="0">
                <a:solidFill>
                  <a:srgbClr val="4D4D4D"/>
                </a:solidFill>
                <a:effectLst/>
                <a:latin typeface="Arial" panose="020B0604020202020204" pitchFamily="34" charset="0"/>
              </a:rPr>
              <a:t>"Санитарно-эпидемиологические требования к организации общественного питания населения"</a:t>
            </a:r>
            <a:endParaRPr lang="ru-RU" dirty="0"/>
          </a:p>
        </p:txBody>
      </p:sp>
    </p:spTree>
    <p:extLst>
      <p:ext uri="{BB962C8B-B14F-4D97-AF65-F5344CB8AC3E}">
        <p14:creationId xmlns:p14="http://schemas.microsoft.com/office/powerpoint/2010/main" val="14541645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449F6209-B4EF-4A2A-AD75-DBDBEB302A59}"/>
              </a:ext>
            </a:extLst>
          </p:cNvPr>
          <p:cNvSpPr>
            <a:spLocks noGrp="1"/>
          </p:cNvSpPr>
          <p:nvPr>
            <p:ph type="sldNum" sz="quarter" idx="12"/>
          </p:nvPr>
        </p:nvSpPr>
        <p:spPr/>
        <p:txBody>
          <a:bodyPr/>
          <a:lstStyle/>
          <a:p>
            <a:fld id="{2066355A-084C-D24E-9AD2-7E4FC41EA627}" type="slidenum">
              <a:rPr lang="en-US" smtClean="0"/>
              <a:pPr/>
              <a:t>75</a:t>
            </a:fld>
            <a:endParaRPr lang="en-US" dirty="0"/>
          </a:p>
        </p:txBody>
      </p:sp>
      <p:sp>
        <p:nvSpPr>
          <p:cNvPr id="3" name="TextBox 2">
            <a:extLst>
              <a:ext uri="{FF2B5EF4-FFF2-40B4-BE49-F238E27FC236}">
                <a16:creationId xmlns:a16="http://schemas.microsoft.com/office/drawing/2014/main" xmlns="" id="{F6068299-BA0C-481E-BD01-664206F00013}"/>
              </a:ext>
            </a:extLst>
          </p:cNvPr>
          <p:cNvSpPr txBox="1"/>
          <p:nvPr/>
        </p:nvSpPr>
        <p:spPr>
          <a:xfrm>
            <a:off x="857250" y="1276350"/>
            <a:ext cx="5619750" cy="2862322"/>
          </a:xfrm>
          <a:prstGeom prst="rect">
            <a:avLst/>
          </a:prstGeom>
          <a:noFill/>
        </p:spPr>
        <p:txBody>
          <a:bodyPr wrap="square" rtlCol="0">
            <a:spAutoFit/>
          </a:bodyPr>
          <a:lstStyle/>
          <a:p>
            <a:r>
              <a:rPr lang="ru-RU" b="1" dirty="0"/>
              <a:t>Утратили силу:</a:t>
            </a:r>
          </a:p>
          <a:p>
            <a:pPr marL="285750" indent="-285750">
              <a:buClr>
                <a:srgbClr val="FF0000"/>
              </a:buClr>
              <a:buFont typeface="Courier New" panose="02070309020205020404" pitchFamily="49" charset="0"/>
              <a:buChar char="o"/>
            </a:pPr>
            <a:r>
              <a:rPr lang="ru-RU" dirty="0"/>
              <a:t>СП 2.3.6.1254-03</a:t>
            </a:r>
          </a:p>
          <a:p>
            <a:pPr marL="285750" indent="-285750">
              <a:buClr>
                <a:srgbClr val="FF0000"/>
              </a:buClr>
              <a:buFont typeface="Courier New" panose="02070309020205020404" pitchFamily="49" charset="0"/>
              <a:buChar char="o"/>
            </a:pPr>
            <a:r>
              <a:rPr lang="ru-RU" dirty="0"/>
              <a:t>СанПиН 2.3.2.1940-05</a:t>
            </a:r>
          </a:p>
          <a:p>
            <a:pPr marL="285750" indent="-285750">
              <a:buClr>
                <a:srgbClr val="FF0000"/>
              </a:buClr>
              <a:buFont typeface="Courier New" panose="02070309020205020404" pitchFamily="49" charset="0"/>
              <a:buChar char="o"/>
            </a:pPr>
            <a:r>
              <a:rPr lang="ru-RU" dirty="0"/>
              <a:t>СП 2.3.6.2202-07</a:t>
            </a:r>
          </a:p>
          <a:p>
            <a:pPr marL="285750" indent="-285750">
              <a:buClr>
                <a:srgbClr val="FF0000"/>
              </a:buClr>
              <a:buFont typeface="Courier New" panose="02070309020205020404" pitchFamily="49" charset="0"/>
              <a:buChar char="o"/>
            </a:pPr>
            <a:r>
              <a:rPr lang="ru-RU" dirty="0"/>
              <a:t>СанПиН 2.3.2.2399-08</a:t>
            </a:r>
          </a:p>
          <a:p>
            <a:pPr marL="285750" indent="-285750">
              <a:buClr>
                <a:srgbClr val="FF0000"/>
              </a:buClr>
              <a:buFont typeface="Courier New" panose="02070309020205020404" pitchFamily="49" charset="0"/>
              <a:buChar char="o"/>
            </a:pPr>
            <a:r>
              <a:rPr lang="ru-RU" dirty="0"/>
              <a:t>СанПиН 2.4.5.2409-08</a:t>
            </a:r>
          </a:p>
          <a:p>
            <a:pPr marL="285750" indent="-285750">
              <a:buClr>
                <a:srgbClr val="FF0000"/>
              </a:buClr>
              <a:buFont typeface="Courier New" panose="02070309020205020404" pitchFamily="49" charset="0"/>
              <a:buChar char="o"/>
            </a:pPr>
            <a:r>
              <a:rPr lang="ru-RU" dirty="0"/>
              <a:t>СП 2.3.6.2820-10</a:t>
            </a:r>
          </a:p>
          <a:p>
            <a:pPr marL="285750" indent="-285750">
              <a:buClr>
                <a:srgbClr val="FF0000"/>
              </a:buClr>
              <a:buFont typeface="Courier New" panose="02070309020205020404" pitchFamily="49" charset="0"/>
              <a:buChar char="o"/>
            </a:pPr>
            <a:r>
              <a:rPr lang="ru-RU" dirty="0"/>
              <a:t>СП 2.3.6.2867-11</a:t>
            </a:r>
          </a:p>
          <a:p>
            <a:pPr marL="285750" indent="-285750">
              <a:buClr>
                <a:srgbClr val="FF0000"/>
              </a:buClr>
              <a:buFont typeface="Courier New" panose="02070309020205020404" pitchFamily="49" charset="0"/>
              <a:buChar char="o"/>
            </a:pPr>
            <a:r>
              <a:rPr lang="ru-RU" dirty="0"/>
              <a:t>СанПиН 2.4.5.2409-08</a:t>
            </a:r>
          </a:p>
          <a:p>
            <a:pPr marL="285750" indent="-285750">
              <a:buClr>
                <a:srgbClr val="FF0000"/>
              </a:buClr>
              <a:buFont typeface="Courier New" panose="02070309020205020404" pitchFamily="49" charset="0"/>
              <a:buChar char="o"/>
            </a:pPr>
            <a:r>
              <a:rPr lang="ru-RU" dirty="0"/>
              <a:t>И многое другое…</a:t>
            </a:r>
          </a:p>
        </p:txBody>
      </p:sp>
    </p:spTree>
    <p:extLst>
      <p:ext uri="{BB962C8B-B14F-4D97-AF65-F5344CB8AC3E}">
        <p14:creationId xmlns:p14="http://schemas.microsoft.com/office/powerpoint/2010/main" val="2964264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2F41F11-C6C4-4D09-97E9-40B3708682CC}"/>
              </a:ext>
            </a:extLst>
          </p:cNvPr>
          <p:cNvSpPr>
            <a:spLocks noGrp="1"/>
          </p:cNvSpPr>
          <p:nvPr>
            <p:ph type="sldNum" sz="quarter" idx="12"/>
          </p:nvPr>
        </p:nvSpPr>
        <p:spPr/>
        <p:txBody>
          <a:bodyPr/>
          <a:lstStyle/>
          <a:p>
            <a:fld id="{2066355A-084C-D24E-9AD2-7E4FC41EA627}" type="slidenum">
              <a:rPr lang="en-US" smtClean="0"/>
              <a:pPr/>
              <a:t>76</a:t>
            </a:fld>
            <a:endParaRPr lang="en-US" dirty="0"/>
          </a:p>
        </p:txBody>
      </p:sp>
      <p:sp>
        <p:nvSpPr>
          <p:cNvPr id="3" name="TextBox 2">
            <a:extLst>
              <a:ext uri="{FF2B5EF4-FFF2-40B4-BE49-F238E27FC236}">
                <a16:creationId xmlns:a16="http://schemas.microsoft.com/office/drawing/2014/main" xmlns="" id="{EBBD1ADB-B67F-4A87-8F36-6402136F2E4B}"/>
              </a:ext>
            </a:extLst>
          </p:cNvPr>
          <p:cNvSpPr txBox="1"/>
          <p:nvPr/>
        </p:nvSpPr>
        <p:spPr>
          <a:xfrm>
            <a:off x="684212" y="1514475"/>
            <a:ext cx="8459787" cy="3693319"/>
          </a:xfrm>
          <a:prstGeom prst="rect">
            <a:avLst/>
          </a:prstGeom>
          <a:noFill/>
        </p:spPr>
        <p:txBody>
          <a:bodyPr wrap="square" rtlCol="0">
            <a:spAutoFit/>
          </a:bodyPr>
          <a:lstStyle/>
          <a:p>
            <a:r>
              <a:rPr lang="ru-RU" sz="1800" b="0" i="0" u="none" strike="noStrike" baseline="0" dirty="0">
                <a:latin typeface="Arial" panose="020B0604020202020204" pitchFamily="34" charset="0"/>
              </a:rPr>
              <a:t>Предприятия общественного питания должны проводить производственный контроль, основанный на принципах ХАССП (в английской транскрипции HACCP - </a:t>
            </a:r>
            <a:r>
              <a:rPr lang="ru-RU" sz="1800" b="0" i="0" u="none" strike="noStrike" baseline="0" dirty="0" err="1">
                <a:latin typeface="Arial" panose="020B0604020202020204" pitchFamily="34" charset="0"/>
              </a:rPr>
              <a:t>Hazard</a:t>
            </a:r>
            <a:r>
              <a:rPr lang="ru-RU" sz="1800" b="0" i="0" u="none" strike="noStrike" baseline="0" dirty="0">
                <a:latin typeface="Arial" panose="020B0604020202020204" pitchFamily="34" charset="0"/>
              </a:rPr>
              <a:t> Analysis </a:t>
            </a:r>
            <a:r>
              <a:rPr lang="ru-RU" sz="1800" b="0" i="0" u="none" strike="noStrike" baseline="0" dirty="0" err="1">
                <a:latin typeface="Arial" panose="020B0604020202020204" pitchFamily="34" charset="0"/>
              </a:rPr>
              <a:t>and</a:t>
            </a:r>
            <a:r>
              <a:rPr lang="ru-RU" sz="1800" b="0" i="0" u="none" strike="noStrike" baseline="0" dirty="0">
                <a:latin typeface="Arial" panose="020B0604020202020204" pitchFamily="34" charset="0"/>
              </a:rPr>
              <a:t> </a:t>
            </a:r>
            <a:r>
              <a:rPr lang="ru-RU" sz="1800" b="0" i="0" u="none" strike="noStrike" baseline="0" dirty="0" err="1">
                <a:latin typeface="Arial" panose="020B0604020202020204" pitchFamily="34" charset="0"/>
              </a:rPr>
              <a:t>Critical</a:t>
            </a:r>
            <a:r>
              <a:rPr lang="ru-RU" sz="1800" b="0" i="0" u="none" strike="noStrike" baseline="0" dirty="0">
                <a:latin typeface="Arial" panose="020B0604020202020204" pitchFamily="34" charset="0"/>
              </a:rPr>
              <a:t> Control </a:t>
            </a:r>
            <a:r>
              <a:rPr lang="ru-RU" sz="1800" b="0" i="0" u="none" strike="noStrike" baseline="0" dirty="0" err="1">
                <a:latin typeface="Arial" panose="020B0604020202020204" pitchFamily="34" charset="0"/>
              </a:rPr>
              <a:t>Points</a:t>
            </a:r>
            <a:r>
              <a:rPr lang="ru-RU" sz="1800" b="0" i="0" u="none" strike="noStrike" baseline="0" dirty="0">
                <a:latin typeface="Arial" panose="020B0604020202020204" pitchFamily="34" charset="0"/>
              </a:rPr>
              <a:t>)</a:t>
            </a:r>
            <a:endParaRPr lang="en-US" sz="1800" b="0" i="0" u="none" strike="noStrike" baseline="0" dirty="0">
              <a:latin typeface="Arial" panose="020B0604020202020204" pitchFamily="34" charset="0"/>
            </a:endParaRPr>
          </a:p>
          <a:p>
            <a:endParaRPr lang="en-US" dirty="0">
              <a:latin typeface="Arial" panose="020B0604020202020204" pitchFamily="34" charset="0"/>
            </a:endParaRPr>
          </a:p>
          <a:p>
            <a:r>
              <a:rPr lang="ru-RU" sz="1800" b="0" i="0" u="none" strike="noStrike" baseline="0" dirty="0">
                <a:latin typeface="Arial" panose="020B0604020202020204" pitchFamily="34" charset="0"/>
              </a:rPr>
              <a:t>В новых правилах не указан четкий перечень журналов, которые обязательны для общепита. Предполагается, что все эти документы разрабатываются в рамках внедрения ХАССП на конкретном предприятии.</a:t>
            </a:r>
          </a:p>
          <a:p>
            <a:endParaRPr lang="en-US" sz="1800" b="0" i="0" u="none" strike="noStrike" baseline="0" dirty="0">
              <a:latin typeface="Arial" panose="020B0604020202020204" pitchFamily="34" charset="0"/>
            </a:endParaRPr>
          </a:p>
          <a:p>
            <a:r>
              <a:rPr lang="ru-RU" sz="1800" b="0" i="0" u="none" strike="noStrike" baseline="0" dirty="0">
                <a:latin typeface="Arial" panose="020B0604020202020204" pitchFamily="34" charset="0"/>
              </a:rPr>
              <a:t>В актуализированных правилах учтены новые форматы бизнеса. В частности, кейтеринг, доставка, продажа навынос. Сказано, что такого рода услуги теперь не требуют оформления декларации о соответствии пищевой продукции, как это было ранее.</a:t>
            </a:r>
          </a:p>
          <a:p>
            <a:endParaRPr lang="ru-RU" dirty="0"/>
          </a:p>
        </p:txBody>
      </p:sp>
    </p:spTree>
    <p:extLst>
      <p:ext uri="{BB962C8B-B14F-4D97-AF65-F5344CB8AC3E}">
        <p14:creationId xmlns:p14="http://schemas.microsoft.com/office/powerpoint/2010/main" val="42792225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2F41F11-C6C4-4D09-97E9-40B3708682CC}"/>
              </a:ext>
            </a:extLst>
          </p:cNvPr>
          <p:cNvSpPr>
            <a:spLocks noGrp="1"/>
          </p:cNvSpPr>
          <p:nvPr>
            <p:ph type="sldNum" sz="quarter" idx="12"/>
          </p:nvPr>
        </p:nvSpPr>
        <p:spPr/>
        <p:txBody>
          <a:bodyPr/>
          <a:lstStyle/>
          <a:p>
            <a:fld id="{2066355A-084C-D24E-9AD2-7E4FC41EA627}" type="slidenum">
              <a:rPr lang="en-US" smtClean="0"/>
              <a:pPr/>
              <a:t>77</a:t>
            </a:fld>
            <a:endParaRPr lang="en-US" dirty="0"/>
          </a:p>
        </p:txBody>
      </p:sp>
      <p:sp>
        <p:nvSpPr>
          <p:cNvPr id="3" name="TextBox 2">
            <a:extLst>
              <a:ext uri="{FF2B5EF4-FFF2-40B4-BE49-F238E27FC236}">
                <a16:creationId xmlns:a16="http://schemas.microsoft.com/office/drawing/2014/main" xmlns="" id="{EBBD1ADB-B67F-4A87-8F36-6402136F2E4B}"/>
              </a:ext>
            </a:extLst>
          </p:cNvPr>
          <p:cNvSpPr txBox="1"/>
          <p:nvPr/>
        </p:nvSpPr>
        <p:spPr>
          <a:xfrm>
            <a:off x="684212" y="1514475"/>
            <a:ext cx="8459787" cy="3139321"/>
          </a:xfrm>
          <a:prstGeom prst="rect">
            <a:avLst/>
          </a:prstGeom>
          <a:noFill/>
        </p:spPr>
        <p:txBody>
          <a:bodyPr wrap="square" rtlCol="0">
            <a:spAutoFit/>
          </a:bodyPr>
          <a:lstStyle/>
          <a:p>
            <a:r>
              <a:rPr lang="ru-RU" sz="1800" b="0" i="0" u="none" strike="noStrike" baseline="0" dirty="0">
                <a:latin typeface="Arial" panose="020B0604020202020204" pitchFamily="34" charset="0"/>
              </a:rPr>
              <a:t>Ко всем сотрудникам, которые занимаются приготовлением блюд и имеют непосредственный контакт с продуктами и сырьем, требования ужесточились. Теперь они каждый день должны проходить осмотр на наличие гнойничковых заболеваний кожи рук и открытых поверхностей тела. Прежде чем допустить персонал к работе, нужно убедиться в отсутствии признаков инфекционных заболеваний.</a:t>
            </a:r>
            <a:endParaRPr lang="en-US"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r>
              <a:rPr lang="ru-RU" sz="1800" b="0" i="0" u="none" strike="noStrike" baseline="0" dirty="0">
                <a:latin typeface="Arial" panose="020B0604020202020204" pitchFamily="34" charset="0"/>
              </a:rPr>
              <a:t>В приложениях к СанПиН представлена форма Гигиенического журнала (сотрудники). Ее следует использовать, чтобы фиксировать результаты осмотра и опроса сотрудников.</a:t>
            </a:r>
          </a:p>
          <a:p>
            <a:endParaRPr lang="ru-RU" dirty="0"/>
          </a:p>
        </p:txBody>
      </p:sp>
    </p:spTree>
    <p:extLst>
      <p:ext uri="{BB962C8B-B14F-4D97-AF65-F5344CB8AC3E}">
        <p14:creationId xmlns:p14="http://schemas.microsoft.com/office/powerpoint/2010/main" val="2207212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2F41F11-C6C4-4D09-97E9-40B3708682CC}"/>
              </a:ext>
            </a:extLst>
          </p:cNvPr>
          <p:cNvSpPr>
            <a:spLocks noGrp="1"/>
          </p:cNvSpPr>
          <p:nvPr>
            <p:ph type="sldNum" sz="quarter" idx="12"/>
          </p:nvPr>
        </p:nvSpPr>
        <p:spPr/>
        <p:txBody>
          <a:bodyPr/>
          <a:lstStyle/>
          <a:p>
            <a:fld id="{2066355A-084C-D24E-9AD2-7E4FC41EA627}" type="slidenum">
              <a:rPr lang="en-US" smtClean="0"/>
              <a:pPr/>
              <a:t>78</a:t>
            </a:fld>
            <a:endParaRPr lang="en-US" dirty="0"/>
          </a:p>
        </p:txBody>
      </p:sp>
      <p:sp>
        <p:nvSpPr>
          <p:cNvPr id="3" name="TextBox 2">
            <a:extLst>
              <a:ext uri="{FF2B5EF4-FFF2-40B4-BE49-F238E27FC236}">
                <a16:creationId xmlns:a16="http://schemas.microsoft.com/office/drawing/2014/main" xmlns="" id="{EBBD1ADB-B67F-4A87-8F36-6402136F2E4B}"/>
              </a:ext>
            </a:extLst>
          </p:cNvPr>
          <p:cNvSpPr txBox="1"/>
          <p:nvPr/>
        </p:nvSpPr>
        <p:spPr>
          <a:xfrm>
            <a:off x="521494" y="868144"/>
            <a:ext cx="8459787" cy="3416320"/>
          </a:xfrm>
          <a:prstGeom prst="rect">
            <a:avLst/>
          </a:prstGeom>
          <a:noFill/>
        </p:spPr>
        <p:txBody>
          <a:bodyPr wrap="square" rtlCol="0">
            <a:spAutoFit/>
          </a:bodyPr>
          <a:lstStyle/>
          <a:p>
            <a:r>
              <a:rPr lang="ru-RU" sz="1800" b="1" i="0" u="none" strike="noStrike" baseline="0" dirty="0">
                <a:latin typeface="Arial" panose="020B0604020202020204" pitchFamily="34" charset="0"/>
              </a:rPr>
              <a:t>Для</a:t>
            </a:r>
            <a:r>
              <a:rPr lang="en-US" sz="1800" b="1" i="0" u="none" strike="noStrike" baseline="0" dirty="0">
                <a:latin typeface="Arial" panose="020B0604020202020204" pitchFamily="34" charset="0"/>
              </a:rPr>
              <a:t> </a:t>
            </a:r>
            <a:r>
              <a:rPr lang="ru-RU" sz="1800" b="1" i="0" u="none" strike="noStrike" baseline="0" dirty="0">
                <a:latin typeface="Arial" panose="020B0604020202020204" pitchFamily="34" charset="0"/>
              </a:rPr>
              <a:t>ДОУ:</a:t>
            </a:r>
          </a:p>
          <a:p>
            <a:endParaRPr lang="ru-RU" b="1" dirty="0">
              <a:latin typeface="Arial" panose="020B0604020202020204" pitchFamily="34" charset="0"/>
            </a:endParaRPr>
          </a:p>
          <a:p>
            <a:r>
              <a:rPr lang="ru-RU" sz="1800" i="0" u="none" strike="noStrike" baseline="0" dirty="0">
                <a:latin typeface="Arial" panose="020B0604020202020204" pitchFamily="34" charset="0"/>
              </a:rPr>
              <a:t>Дети, нуждающиеся в лечебном и/или диетическом питании, вправе питаться по индивидуальному меню или пищей, принесённой из дома.</a:t>
            </a:r>
          </a:p>
          <a:p>
            <a:endParaRPr lang="ru-RU" sz="1800" i="0" u="none" strike="noStrike" baseline="0" dirty="0">
              <a:latin typeface="Arial" panose="020B0604020202020204" pitchFamily="34" charset="0"/>
            </a:endParaRPr>
          </a:p>
          <a:p>
            <a:r>
              <a:rPr lang="ru-RU" sz="1800" i="0" u="none" strike="noStrike" baseline="0" dirty="0">
                <a:latin typeface="Arial" panose="020B0604020202020204" pitchFamily="34" charset="0"/>
              </a:rPr>
              <a:t>Если родители выбрали второй вариант, в детском саду необходимо создать особые условия в специально отведённом помещении или месте. Обязательное требование – оно должно иметь условия для мытья рук, а также столы и стулья по количеству питающихся домашней едой детей. Вместе с тем в помещении должны находиться холодильник и микроволновка.</a:t>
            </a:r>
          </a:p>
          <a:p>
            <a:endParaRPr lang="ru-RU" dirty="0"/>
          </a:p>
        </p:txBody>
      </p:sp>
    </p:spTree>
    <p:extLst>
      <p:ext uri="{BB962C8B-B14F-4D97-AF65-F5344CB8AC3E}">
        <p14:creationId xmlns:p14="http://schemas.microsoft.com/office/powerpoint/2010/main" val="4043414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2F41F11-C6C4-4D09-97E9-40B3708682CC}"/>
              </a:ext>
            </a:extLst>
          </p:cNvPr>
          <p:cNvSpPr>
            <a:spLocks noGrp="1"/>
          </p:cNvSpPr>
          <p:nvPr>
            <p:ph type="sldNum" sz="quarter" idx="12"/>
          </p:nvPr>
        </p:nvSpPr>
        <p:spPr/>
        <p:txBody>
          <a:bodyPr/>
          <a:lstStyle/>
          <a:p>
            <a:fld id="{2066355A-084C-D24E-9AD2-7E4FC41EA627}" type="slidenum">
              <a:rPr lang="en-US" smtClean="0"/>
              <a:pPr/>
              <a:t>79</a:t>
            </a:fld>
            <a:endParaRPr lang="en-US" dirty="0"/>
          </a:p>
        </p:txBody>
      </p:sp>
      <p:sp>
        <p:nvSpPr>
          <p:cNvPr id="3" name="TextBox 2">
            <a:extLst>
              <a:ext uri="{FF2B5EF4-FFF2-40B4-BE49-F238E27FC236}">
                <a16:creationId xmlns:a16="http://schemas.microsoft.com/office/drawing/2014/main" xmlns="" id="{EBBD1ADB-B67F-4A87-8F36-6402136F2E4B}"/>
              </a:ext>
            </a:extLst>
          </p:cNvPr>
          <p:cNvSpPr txBox="1"/>
          <p:nvPr/>
        </p:nvSpPr>
        <p:spPr>
          <a:xfrm>
            <a:off x="521494" y="868144"/>
            <a:ext cx="8459787" cy="2862322"/>
          </a:xfrm>
          <a:prstGeom prst="rect">
            <a:avLst/>
          </a:prstGeom>
          <a:noFill/>
        </p:spPr>
        <p:txBody>
          <a:bodyPr wrap="square" rtlCol="0">
            <a:spAutoFit/>
          </a:bodyPr>
          <a:lstStyle/>
          <a:p>
            <a:r>
              <a:rPr lang="ru-RU" sz="1800" b="1" i="0" u="none" strike="noStrike" baseline="0" dirty="0">
                <a:latin typeface="Arial" panose="020B0604020202020204" pitchFamily="34" charset="0"/>
              </a:rPr>
              <a:t>Для</a:t>
            </a:r>
            <a:r>
              <a:rPr lang="en-US" sz="1800" b="1" i="0" u="none" strike="noStrike" baseline="0" dirty="0">
                <a:latin typeface="Arial" panose="020B0604020202020204" pitchFamily="34" charset="0"/>
              </a:rPr>
              <a:t> </a:t>
            </a:r>
            <a:r>
              <a:rPr lang="ru-RU" sz="1800" b="1" i="0" u="none" strike="noStrike" baseline="0" dirty="0">
                <a:latin typeface="Arial" panose="020B0604020202020204" pitchFamily="34" charset="0"/>
              </a:rPr>
              <a:t>ДОУ:</a:t>
            </a:r>
          </a:p>
          <a:p>
            <a:endParaRPr lang="ru-RU" b="1" dirty="0">
              <a:latin typeface="Arial" panose="020B0604020202020204" pitchFamily="34" charset="0"/>
            </a:endParaRPr>
          </a:p>
          <a:p>
            <a:r>
              <a:rPr lang="ru-RU" sz="1800" i="0" u="none" strike="noStrike" baseline="0" dirty="0">
                <a:latin typeface="Arial" panose="020B0604020202020204" pitchFamily="34" charset="0"/>
              </a:rPr>
              <a:t>По новому СанПиН стало необязательным использование специальных обозначений для маркировки кухонного инвентаря. Теперь его можно маркировать любым удобным способом. Главное, чтобы маркировка была чёткой и понятной.</a:t>
            </a:r>
          </a:p>
          <a:p>
            <a:endParaRPr lang="ru-RU" dirty="0">
              <a:latin typeface="Arial" panose="020B0604020202020204" pitchFamily="34" charset="0"/>
            </a:endParaRPr>
          </a:p>
          <a:p>
            <a:r>
              <a:rPr lang="ru-RU" dirty="0"/>
              <a:t>Также, согласно правилам, разделочный инвентарь для готовой и сырой продукции должен обрабатываться и храниться раздельно в производственных цехах (зонах, участках)</a:t>
            </a:r>
          </a:p>
        </p:txBody>
      </p:sp>
    </p:spTree>
    <p:extLst>
      <p:ext uri="{BB962C8B-B14F-4D97-AF65-F5344CB8AC3E}">
        <p14:creationId xmlns:p14="http://schemas.microsoft.com/office/powerpoint/2010/main" val="23254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898C7B75-83B4-436F-A158-F3AC5BFC90B4}"/>
              </a:ext>
            </a:extLst>
          </p:cNvPr>
          <p:cNvSpPr>
            <a:spLocks noGrp="1"/>
          </p:cNvSpPr>
          <p:nvPr>
            <p:ph type="sldNum" sz="quarter" idx="12"/>
          </p:nvPr>
        </p:nvSpPr>
        <p:spPr/>
        <p:txBody>
          <a:bodyPr/>
          <a:lstStyle/>
          <a:p>
            <a:fld id="{2066355A-084C-D24E-9AD2-7E4FC41EA627}" type="slidenum">
              <a:rPr lang="en-US" smtClean="0"/>
              <a:pPr/>
              <a:t>8</a:t>
            </a:fld>
            <a:endParaRPr lang="en-US" dirty="0"/>
          </a:p>
        </p:txBody>
      </p:sp>
      <p:sp>
        <p:nvSpPr>
          <p:cNvPr id="3" name="Прямоугольник 2">
            <a:extLst>
              <a:ext uri="{FF2B5EF4-FFF2-40B4-BE49-F238E27FC236}">
                <a16:creationId xmlns:a16="http://schemas.microsoft.com/office/drawing/2014/main" xmlns="" id="{D86B1635-E8EB-48E3-9079-FEE259D2D3A2}"/>
              </a:ext>
            </a:extLst>
          </p:cNvPr>
          <p:cNvSpPr/>
          <p:nvPr/>
        </p:nvSpPr>
        <p:spPr>
          <a:xfrm>
            <a:off x="358836" y="85878"/>
            <a:ext cx="6616730" cy="523220"/>
          </a:xfrm>
          <a:prstGeom prst="rect">
            <a:avLst/>
          </a:prstGeom>
        </p:spPr>
        <p:txBody>
          <a:bodyPr wrap="square">
            <a:spAutoFit/>
          </a:bodyPr>
          <a:lstStyle/>
          <a:p>
            <a:pPr lvl="0">
              <a:spcBef>
                <a:spcPct val="20000"/>
              </a:spcBef>
              <a:spcAft>
                <a:spcPts val="600"/>
              </a:spcAft>
            </a:pPr>
            <a:r>
              <a:rPr lang="ru-RU" sz="2800" b="1" dirty="0">
                <a:solidFill>
                  <a:srgbClr val="0E779D"/>
                </a:solidFill>
                <a:latin typeface="Times New Roman" panose="02020603050405020304" pitchFamily="18" charset="0"/>
                <a:cs typeface="Times New Roman" panose="02020603050405020304" pitchFamily="18" charset="0"/>
              </a:rPr>
              <a:t>Открытый конкурс</a:t>
            </a:r>
          </a:p>
        </p:txBody>
      </p:sp>
      <p:sp>
        <p:nvSpPr>
          <p:cNvPr id="4" name="TextBox 3">
            <a:extLst>
              <a:ext uri="{FF2B5EF4-FFF2-40B4-BE49-F238E27FC236}">
                <a16:creationId xmlns:a16="http://schemas.microsoft.com/office/drawing/2014/main" xmlns="" id="{DC7D09C1-252E-40E9-8F09-34DD690265ED}"/>
              </a:ext>
            </a:extLst>
          </p:cNvPr>
          <p:cNvSpPr txBox="1"/>
          <p:nvPr/>
        </p:nvSpPr>
        <p:spPr>
          <a:xfrm>
            <a:off x="684213" y="1025434"/>
            <a:ext cx="7956550" cy="2031325"/>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ru-RU" dirty="0"/>
              <a:t>К участникам устанавливаются </a:t>
            </a:r>
            <a:r>
              <a:rPr lang="ru-RU" b="1" dirty="0"/>
              <a:t>единые требования </a:t>
            </a:r>
            <a:r>
              <a:rPr lang="ru-RU" dirty="0"/>
              <a:t>– ч. 1 ст. 31 Закона №44-ФЗ.</a:t>
            </a:r>
          </a:p>
          <a:p>
            <a:pPr marL="285750" indent="-285750">
              <a:buClr>
                <a:srgbClr val="00B050"/>
              </a:buClr>
              <a:buFont typeface="Wingdings" panose="05000000000000000000" pitchFamily="2" charset="2"/>
              <a:buChar char="ü"/>
            </a:pPr>
            <a:r>
              <a:rPr lang="ru-RU" dirty="0"/>
              <a:t>К участникам </a:t>
            </a:r>
            <a:r>
              <a:rPr lang="ru-RU" b="1" dirty="0">
                <a:solidFill>
                  <a:srgbClr val="FF0000"/>
                </a:solidFill>
                <a:effectLst>
                  <a:outerShdw blurRad="38100" dist="38100" dir="2700000" algn="tl">
                    <a:srgbClr val="000000">
                      <a:alpha val="43137"/>
                    </a:srgbClr>
                  </a:outerShdw>
                </a:effectLst>
              </a:rPr>
              <a:t>НЕ устанавливаются дополнительные требования </a:t>
            </a:r>
            <a:r>
              <a:rPr lang="ru-RU" dirty="0"/>
              <a:t>– ч. 2 ст. 31 Закона №44-ФЗ</a:t>
            </a:r>
          </a:p>
          <a:p>
            <a:pPr marL="285750" indent="-285750">
              <a:buClr>
                <a:srgbClr val="00B050"/>
              </a:buClr>
              <a:buFont typeface="Wingdings" panose="05000000000000000000" pitchFamily="2" charset="2"/>
              <a:buChar char="ü"/>
            </a:pPr>
            <a:endParaRPr lang="ru-RU" b="0" i="0" dirty="0">
              <a:solidFill>
                <a:srgbClr val="000000"/>
              </a:solidFill>
              <a:effectLst/>
              <a:latin typeface="PT Sans"/>
            </a:endParaRPr>
          </a:p>
          <a:p>
            <a:pPr marL="285750" indent="-285750">
              <a:buClr>
                <a:srgbClr val="00B050"/>
              </a:buClr>
              <a:buFont typeface="Wingdings" panose="05000000000000000000" pitchFamily="2" charset="2"/>
              <a:buChar char="ü"/>
            </a:pPr>
            <a:r>
              <a:rPr lang="ru-RU" b="0" i="0" dirty="0">
                <a:solidFill>
                  <a:srgbClr val="000000"/>
                </a:solidFill>
                <a:effectLst/>
                <a:latin typeface="PT Sans"/>
              </a:rPr>
              <a:t>Победителем признается участник закупки, предложивший лучшие условия исполнения контракта</a:t>
            </a:r>
            <a:endParaRPr lang="ru-RU" u="sng" dirty="0"/>
          </a:p>
        </p:txBody>
      </p:sp>
    </p:spTree>
    <p:extLst>
      <p:ext uri="{BB962C8B-B14F-4D97-AF65-F5344CB8AC3E}">
        <p14:creationId xmlns:p14="http://schemas.microsoft.com/office/powerpoint/2010/main" val="6112458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2F41F11-C6C4-4D09-97E9-40B3708682CC}"/>
              </a:ext>
            </a:extLst>
          </p:cNvPr>
          <p:cNvSpPr>
            <a:spLocks noGrp="1"/>
          </p:cNvSpPr>
          <p:nvPr>
            <p:ph type="sldNum" sz="quarter" idx="12"/>
          </p:nvPr>
        </p:nvSpPr>
        <p:spPr/>
        <p:txBody>
          <a:bodyPr/>
          <a:lstStyle/>
          <a:p>
            <a:fld id="{2066355A-084C-D24E-9AD2-7E4FC41EA627}" type="slidenum">
              <a:rPr lang="en-US" smtClean="0"/>
              <a:pPr/>
              <a:t>80</a:t>
            </a:fld>
            <a:endParaRPr lang="en-US" dirty="0"/>
          </a:p>
        </p:txBody>
      </p:sp>
      <p:sp>
        <p:nvSpPr>
          <p:cNvPr id="3" name="TextBox 2">
            <a:extLst>
              <a:ext uri="{FF2B5EF4-FFF2-40B4-BE49-F238E27FC236}">
                <a16:creationId xmlns:a16="http://schemas.microsoft.com/office/drawing/2014/main" xmlns="" id="{EBBD1ADB-B67F-4A87-8F36-6402136F2E4B}"/>
              </a:ext>
            </a:extLst>
          </p:cNvPr>
          <p:cNvSpPr txBox="1"/>
          <p:nvPr/>
        </p:nvSpPr>
        <p:spPr>
          <a:xfrm>
            <a:off x="521494" y="868144"/>
            <a:ext cx="8459787" cy="3139321"/>
          </a:xfrm>
          <a:prstGeom prst="rect">
            <a:avLst/>
          </a:prstGeom>
          <a:noFill/>
        </p:spPr>
        <p:txBody>
          <a:bodyPr wrap="square" rtlCol="0">
            <a:spAutoFit/>
          </a:bodyPr>
          <a:lstStyle/>
          <a:p>
            <a:r>
              <a:rPr lang="ru-RU" sz="1800" b="1" i="0" u="none" strike="noStrike" baseline="0" dirty="0">
                <a:latin typeface="Arial" panose="020B0604020202020204" pitchFamily="34" charset="0"/>
              </a:rPr>
              <a:t>Для</a:t>
            </a:r>
            <a:r>
              <a:rPr lang="en-US" sz="1800" b="1" i="0" u="none" strike="noStrike" baseline="0" dirty="0">
                <a:latin typeface="Arial" panose="020B0604020202020204" pitchFamily="34" charset="0"/>
              </a:rPr>
              <a:t> </a:t>
            </a:r>
            <a:r>
              <a:rPr lang="ru-RU" sz="1800" b="1" i="0" u="none" strike="noStrike" baseline="0" dirty="0">
                <a:latin typeface="Arial" panose="020B0604020202020204" pitchFamily="34" charset="0"/>
              </a:rPr>
              <a:t>ДОУ:</a:t>
            </a:r>
          </a:p>
          <a:p>
            <a:endParaRPr lang="ru-RU" b="1" dirty="0">
              <a:latin typeface="Arial" panose="020B0604020202020204" pitchFamily="34" charset="0"/>
            </a:endParaRPr>
          </a:p>
          <a:p>
            <a:r>
              <a:rPr lang="ru-RU" sz="1800" i="0" u="none" strike="noStrike" baseline="0" dirty="0">
                <a:latin typeface="Arial" panose="020B0604020202020204" pitchFamily="34" charset="0"/>
              </a:rPr>
              <a:t>Всем работникам пищеблока необходимо выдать по одному халату. Его работники смогут использовать во время посещения санузла, надевая поверх рабочей одежды. Однако в случае, если халата нет, при посещении санузла работники пищеблока по-прежнему обязаны снимать рабочую одежду.</a:t>
            </a:r>
          </a:p>
          <a:p>
            <a:endParaRPr lang="ru-RU" sz="1800" i="0" u="none" strike="noStrike" baseline="0" dirty="0">
              <a:latin typeface="Arial" panose="020B0604020202020204" pitchFamily="34" charset="0"/>
            </a:endParaRPr>
          </a:p>
          <a:p>
            <a:r>
              <a:rPr lang="ru-RU" sz="1800" i="0" u="none" strike="noStrike" baseline="0" dirty="0">
                <a:latin typeface="Arial" panose="020B0604020202020204" pitchFamily="34" charset="0"/>
              </a:rPr>
              <a:t>Персоналу, который </a:t>
            </a:r>
            <a:r>
              <a:rPr lang="ru-RU" sz="1800" i="0" u="none" strike="noStrike" baseline="0" dirty="0" err="1">
                <a:latin typeface="Arial" panose="020B0604020202020204" pitchFamily="34" charset="0"/>
              </a:rPr>
              <a:t>порционирует</a:t>
            </a:r>
            <a:r>
              <a:rPr lang="ru-RU" sz="1800" i="0" u="none" strike="noStrike" baseline="0" dirty="0">
                <a:latin typeface="Arial" panose="020B0604020202020204" pitchFamily="34" charset="0"/>
              </a:rPr>
              <a:t> блюда, готовит холодные закуски и салаты, необходимо надевать одноразовые перчатки. Нормы выдачи перчаток не регламентированы</a:t>
            </a:r>
            <a:endParaRPr lang="ru-RU" dirty="0"/>
          </a:p>
        </p:txBody>
      </p:sp>
    </p:spTree>
    <p:extLst>
      <p:ext uri="{BB962C8B-B14F-4D97-AF65-F5344CB8AC3E}">
        <p14:creationId xmlns:p14="http://schemas.microsoft.com/office/powerpoint/2010/main" val="1207292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2F41F11-C6C4-4D09-97E9-40B3708682CC}"/>
              </a:ext>
            </a:extLst>
          </p:cNvPr>
          <p:cNvSpPr>
            <a:spLocks noGrp="1"/>
          </p:cNvSpPr>
          <p:nvPr>
            <p:ph type="sldNum" sz="quarter" idx="12"/>
          </p:nvPr>
        </p:nvSpPr>
        <p:spPr/>
        <p:txBody>
          <a:bodyPr/>
          <a:lstStyle/>
          <a:p>
            <a:fld id="{2066355A-084C-D24E-9AD2-7E4FC41EA627}" type="slidenum">
              <a:rPr lang="en-US" smtClean="0"/>
              <a:pPr/>
              <a:t>81</a:t>
            </a:fld>
            <a:endParaRPr lang="en-US" dirty="0"/>
          </a:p>
        </p:txBody>
      </p:sp>
      <p:sp>
        <p:nvSpPr>
          <p:cNvPr id="3" name="TextBox 2">
            <a:extLst>
              <a:ext uri="{FF2B5EF4-FFF2-40B4-BE49-F238E27FC236}">
                <a16:creationId xmlns:a16="http://schemas.microsoft.com/office/drawing/2014/main" xmlns="" id="{EBBD1ADB-B67F-4A87-8F36-6402136F2E4B}"/>
              </a:ext>
            </a:extLst>
          </p:cNvPr>
          <p:cNvSpPr txBox="1"/>
          <p:nvPr/>
        </p:nvSpPr>
        <p:spPr>
          <a:xfrm>
            <a:off x="521494" y="868144"/>
            <a:ext cx="8459787" cy="3416320"/>
          </a:xfrm>
          <a:prstGeom prst="rect">
            <a:avLst/>
          </a:prstGeom>
          <a:noFill/>
        </p:spPr>
        <p:txBody>
          <a:bodyPr wrap="square" rtlCol="0">
            <a:spAutoFit/>
          </a:bodyPr>
          <a:lstStyle/>
          <a:p>
            <a:r>
              <a:rPr lang="ru-RU" sz="1800" b="1" i="0" u="none" strike="noStrike" baseline="0" dirty="0">
                <a:latin typeface="Arial" panose="020B0604020202020204" pitchFamily="34" charset="0"/>
              </a:rPr>
              <a:t>Для</a:t>
            </a:r>
            <a:r>
              <a:rPr lang="en-US" sz="1800" b="1" i="0" u="none" strike="noStrike" baseline="0" dirty="0">
                <a:latin typeface="Arial" panose="020B0604020202020204" pitchFamily="34" charset="0"/>
              </a:rPr>
              <a:t> </a:t>
            </a:r>
            <a:r>
              <a:rPr lang="ru-RU" sz="1800" b="1" i="0" u="none" strike="noStrike" baseline="0" dirty="0">
                <a:latin typeface="Arial" panose="020B0604020202020204" pitchFamily="34" charset="0"/>
              </a:rPr>
              <a:t>ДОУ:</a:t>
            </a:r>
          </a:p>
          <a:p>
            <a:endParaRPr lang="ru-RU" b="1" dirty="0">
              <a:latin typeface="Arial" panose="020B0604020202020204" pitchFamily="34" charset="0"/>
            </a:endParaRPr>
          </a:p>
          <a:p>
            <a:r>
              <a:rPr lang="ru-RU" sz="1800" i="0" u="none" strike="noStrike" baseline="0" dirty="0">
                <a:latin typeface="Arial" panose="020B0604020202020204" pitchFamily="34" charset="0"/>
              </a:rPr>
              <a:t>Ранее допускалась только раздельная перевозка (транспортирование) продовольственного (пищевого) сырья, полуфабрикатов и готовой пищевой продукции, однако теперь разрешена совместная перевозка, при условии наличия герметической упаковки, а также при соблюдении температурно-влажностных условий хранения и перевозки.</a:t>
            </a:r>
          </a:p>
          <a:p>
            <a:endParaRPr lang="ru-RU" dirty="0"/>
          </a:p>
          <a:p>
            <a:r>
              <a:rPr lang="ru-RU" dirty="0">
                <a:latin typeface="Arial" panose="020B0604020202020204" pitchFamily="34" charset="0"/>
              </a:rPr>
              <a:t>Для предприятий общественного питания, имеющих менее 25 посадочных мест, допускается хранение пищевого сырья и готовой к употреблению пищевой продукции в одном холодильнике при условии их нахождения в закрытых контейнерах и </a:t>
            </a:r>
            <a:r>
              <a:rPr lang="ru-RU" dirty="0" err="1">
                <a:latin typeface="Arial" panose="020B0604020202020204" pitchFamily="34" charset="0"/>
              </a:rPr>
              <a:t>гастроёмкостях</a:t>
            </a:r>
            <a:r>
              <a:rPr lang="ru-RU" dirty="0">
                <a:latin typeface="Arial" panose="020B0604020202020204" pitchFamily="34" charset="0"/>
              </a:rPr>
              <a:t>.</a:t>
            </a:r>
          </a:p>
        </p:txBody>
      </p:sp>
    </p:spTree>
    <p:extLst>
      <p:ext uri="{BB962C8B-B14F-4D97-AF65-F5344CB8AC3E}">
        <p14:creationId xmlns:p14="http://schemas.microsoft.com/office/powerpoint/2010/main" val="1362661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2F41F11-C6C4-4D09-97E9-40B3708682CC}"/>
              </a:ext>
            </a:extLst>
          </p:cNvPr>
          <p:cNvSpPr>
            <a:spLocks noGrp="1"/>
          </p:cNvSpPr>
          <p:nvPr>
            <p:ph type="sldNum" sz="quarter" idx="12"/>
          </p:nvPr>
        </p:nvSpPr>
        <p:spPr/>
        <p:txBody>
          <a:bodyPr/>
          <a:lstStyle/>
          <a:p>
            <a:fld id="{2066355A-084C-D24E-9AD2-7E4FC41EA627}" type="slidenum">
              <a:rPr lang="en-US" smtClean="0"/>
              <a:pPr/>
              <a:t>82</a:t>
            </a:fld>
            <a:endParaRPr lang="en-US" dirty="0"/>
          </a:p>
        </p:txBody>
      </p:sp>
      <p:sp>
        <p:nvSpPr>
          <p:cNvPr id="3" name="TextBox 2">
            <a:extLst>
              <a:ext uri="{FF2B5EF4-FFF2-40B4-BE49-F238E27FC236}">
                <a16:creationId xmlns:a16="http://schemas.microsoft.com/office/drawing/2014/main" xmlns="" id="{EBBD1ADB-B67F-4A87-8F36-6402136F2E4B}"/>
              </a:ext>
            </a:extLst>
          </p:cNvPr>
          <p:cNvSpPr txBox="1"/>
          <p:nvPr/>
        </p:nvSpPr>
        <p:spPr>
          <a:xfrm>
            <a:off x="521494" y="868144"/>
            <a:ext cx="8459787" cy="2031325"/>
          </a:xfrm>
          <a:prstGeom prst="rect">
            <a:avLst/>
          </a:prstGeom>
          <a:noFill/>
        </p:spPr>
        <p:txBody>
          <a:bodyPr wrap="square" rtlCol="0">
            <a:spAutoFit/>
          </a:bodyPr>
          <a:lstStyle/>
          <a:p>
            <a:r>
              <a:rPr lang="ru-RU" sz="1800" b="1" i="0" u="none" strike="noStrike" baseline="0" dirty="0">
                <a:latin typeface="Arial" panose="020B0604020202020204" pitchFamily="34" charset="0"/>
              </a:rPr>
              <a:t>Для</a:t>
            </a:r>
            <a:r>
              <a:rPr lang="en-US" sz="1800" b="1" i="0" u="none" strike="noStrike" baseline="0" dirty="0">
                <a:latin typeface="Arial" panose="020B0604020202020204" pitchFamily="34" charset="0"/>
              </a:rPr>
              <a:t> </a:t>
            </a:r>
            <a:r>
              <a:rPr lang="ru-RU" sz="1800" b="1" i="0" u="none" strike="noStrike" baseline="0" dirty="0">
                <a:latin typeface="Arial" panose="020B0604020202020204" pitchFamily="34" charset="0"/>
              </a:rPr>
              <a:t>ДОУ:</a:t>
            </a:r>
          </a:p>
          <a:p>
            <a:endParaRPr lang="ru-RU" b="1" dirty="0">
              <a:latin typeface="Arial" panose="020B0604020202020204" pitchFamily="34" charset="0"/>
            </a:endParaRPr>
          </a:p>
          <a:p>
            <a:r>
              <a:rPr lang="ru-RU" sz="1800" i="0" u="none" strike="noStrike" baseline="0" dirty="0">
                <a:latin typeface="Arial" panose="020B0604020202020204" pitchFamily="34" charset="0"/>
              </a:rPr>
              <a:t>Допускается обработка продовольственного (пищевого) сырья и изготовление из него кулинарных полуфабрикатов в одном цехе при условии выделения раздельных зон (участков) и обеспечения раздельным оборудованием и инвентарём.</a:t>
            </a:r>
          </a:p>
          <a:p>
            <a:endParaRPr lang="ru-RU" dirty="0">
              <a:latin typeface="Arial" panose="020B0604020202020204" pitchFamily="34" charset="0"/>
            </a:endParaRPr>
          </a:p>
        </p:txBody>
      </p:sp>
    </p:spTree>
    <p:extLst>
      <p:ext uri="{BB962C8B-B14F-4D97-AF65-F5344CB8AC3E}">
        <p14:creationId xmlns:p14="http://schemas.microsoft.com/office/powerpoint/2010/main" val="3839180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8A22D856-B1DB-4701-8E3A-B01172117B3A}"/>
              </a:ext>
            </a:extLst>
          </p:cNvPr>
          <p:cNvSpPr/>
          <p:nvPr/>
        </p:nvSpPr>
        <p:spPr>
          <a:xfrm>
            <a:off x="203036" y="0"/>
            <a:ext cx="4008814"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ru-RU" sz="1350" b="1" dirty="0">
              <a:solidFill>
                <a:schemeClr val="bg1"/>
              </a:solidFill>
              <a:latin typeface="Calibri Light" panose="020F0302020204030204" pitchFamily="34" charset="0"/>
              <a:ea typeface="Calibri" panose="020F0502020204030204" pitchFamily="34" charset="0"/>
            </a:endParaRPr>
          </a:p>
          <a:p>
            <a:pPr algn="l"/>
            <a:endParaRPr lang="ru-RU" sz="1350" b="1" dirty="0">
              <a:solidFill>
                <a:schemeClr val="bg1"/>
              </a:solidFill>
              <a:latin typeface="Calibri Light" panose="020F0302020204030204" pitchFamily="34" charset="0"/>
              <a:ea typeface="Calibri" panose="020F0502020204030204" pitchFamily="34" charset="0"/>
            </a:endParaRPr>
          </a:p>
          <a:p>
            <a:pPr algn="l"/>
            <a:r>
              <a:rPr lang="ru-RU" sz="1350" b="1" dirty="0">
                <a:solidFill>
                  <a:schemeClr val="bg1"/>
                </a:solidFill>
                <a:latin typeface="Calibri Light" panose="020F0302020204030204" pitchFamily="34" charset="0"/>
                <a:ea typeface="Calibri" panose="020F0502020204030204" pitchFamily="34" charset="0"/>
              </a:rPr>
              <a:t>Чернышев Андрей Александрович</a:t>
            </a:r>
          </a:p>
          <a:p>
            <a:pPr algn="l"/>
            <a:r>
              <a:rPr lang="ru-RU" sz="1350" b="1" dirty="0">
                <a:solidFill>
                  <a:schemeClr val="bg1"/>
                </a:solidFill>
                <a:latin typeface="Calibri Light" panose="020F0302020204030204" pitchFamily="34" charset="0"/>
                <a:ea typeface="Calibri" panose="020F0502020204030204" pitchFamily="34" charset="0"/>
              </a:rPr>
              <a:t>Региональный представитель</a:t>
            </a:r>
          </a:p>
          <a:p>
            <a:pPr algn="l"/>
            <a:r>
              <a:rPr lang="ru-RU" sz="1350" b="1" dirty="0">
                <a:solidFill>
                  <a:schemeClr val="bg1"/>
                </a:solidFill>
                <a:latin typeface="Calibri Light" panose="020F0302020204030204" pitchFamily="34" charset="0"/>
                <a:ea typeface="Calibri" panose="020F0502020204030204" pitchFamily="34" charset="0"/>
              </a:rPr>
              <a:t>в Пермском крае</a:t>
            </a:r>
          </a:p>
          <a:p>
            <a:pPr algn="l"/>
            <a:r>
              <a:rPr lang="ru-RU" sz="1350" b="1" dirty="0">
                <a:solidFill>
                  <a:schemeClr val="bg1"/>
                </a:solidFill>
                <a:latin typeface="Calibri Light" panose="020F0302020204030204" pitchFamily="34" charset="0"/>
                <a:ea typeface="Calibri" panose="020F0502020204030204" pitchFamily="34" charset="0"/>
              </a:rPr>
              <a:t> </a:t>
            </a:r>
          </a:p>
          <a:p>
            <a:r>
              <a:rPr lang="ru-RU" sz="1350" b="1" dirty="0">
                <a:solidFill>
                  <a:schemeClr val="bg1"/>
                </a:solidFill>
                <a:latin typeface="Calibri Light" panose="020F0302020204030204" pitchFamily="34" charset="0"/>
                <a:ea typeface="Calibri" panose="020F0502020204030204" pitchFamily="34" charset="0"/>
              </a:rPr>
              <a:t>E-mail: </a:t>
            </a:r>
            <a:r>
              <a:rPr lang="en-US" sz="1350" b="1" dirty="0">
                <a:solidFill>
                  <a:schemeClr val="bg1"/>
                </a:solidFill>
                <a:latin typeface="Calibri Light" panose="020F0302020204030204" pitchFamily="34" charset="0"/>
                <a:ea typeface="Calibri" panose="020F0502020204030204" pitchFamily="34" charset="0"/>
              </a:rPr>
              <a:t>a.chernyshev@tektorg.ru</a:t>
            </a:r>
            <a:endParaRPr lang="ru-RU" sz="1350" b="1" dirty="0">
              <a:solidFill>
                <a:schemeClr val="bg1"/>
              </a:solidFill>
              <a:latin typeface="Calibri Light" panose="020F0302020204030204" pitchFamily="34" charset="0"/>
              <a:ea typeface="Calibri" panose="020F0502020204030204" pitchFamily="34" charset="0"/>
            </a:endParaRPr>
          </a:p>
          <a:p>
            <a:r>
              <a:rPr lang="ru-RU" sz="1350" b="1">
                <a:solidFill>
                  <a:schemeClr val="bg1"/>
                </a:solidFill>
                <a:latin typeface="Calibri Light" panose="020F0302020204030204" pitchFamily="34" charset="0"/>
                <a:ea typeface="Calibri" panose="020F0502020204030204" pitchFamily="34" charset="0"/>
              </a:rPr>
              <a:t>Моб.: +7 (999) 115-03-60</a:t>
            </a:r>
            <a:endParaRPr lang="ru-RU" sz="1350" b="1" dirty="0">
              <a:solidFill>
                <a:schemeClr val="bg1"/>
              </a:solidFill>
              <a:latin typeface="Calibri Light" panose="020F03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xmlns="" id="{10532BB7-82B6-4404-934D-0EAB164838BB}"/>
              </a:ext>
            </a:extLst>
          </p:cNvPr>
          <p:cNvSpPr txBox="1"/>
          <p:nvPr/>
        </p:nvSpPr>
        <p:spPr>
          <a:xfrm>
            <a:off x="1780628" y="4806881"/>
            <a:ext cx="447558" cy="400110"/>
          </a:xfrm>
          <a:prstGeom prst="rect">
            <a:avLst/>
          </a:prstGeom>
          <a:noFill/>
        </p:spPr>
        <p:txBody>
          <a:bodyPr wrap="none" rtlCol="0">
            <a:spAutoFit/>
          </a:bodyPr>
          <a:lstStyle/>
          <a:p>
            <a:r>
              <a:rPr lang="ru-RU" sz="1000" dirty="0">
                <a:solidFill>
                  <a:schemeClr val="bg1"/>
                </a:solidFill>
              </a:rPr>
              <a:t>2021</a:t>
            </a:r>
          </a:p>
          <a:p>
            <a:endParaRPr lang="ru-RU" sz="1000" dirty="0">
              <a:solidFill>
                <a:schemeClr val="bg1"/>
              </a:solidFill>
            </a:endParaRPr>
          </a:p>
        </p:txBody>
      </p:sp>
      <p:pic>
        <p:nvPicPr>
          <p:cNvPr id="8" name="Рисунок 7">
            <a:extLst>
              <a:ext uri="{FF2B5EF4-FFF2-40B4-BE49-F238E27FC236}">
                <a16:creationId xmlns:a16="http://schemas.microsoft.com/office/drawing/2014/main" xmlns="" id="{36629BF5-3517-4690-A028-3BDF8F544A03}"/>
              </a:ext>
            </a:extLst>
          </p:cNvPr>
          <p:cNvPicPr>
            <a:picLocks noChangeAspect="1"/>
          </p:cNvPicPr>
          <p:nvPr/>
        </p:nvPicPr>
        <p:blipFill>
          <a:blip r:embed="rId2"/>
          <a:stretch>
            <a:fillRect/>
          </a:stretch>
        </p:blipFill>
        <p:spPr>
          <a:xfrm>
            <a:off x="5637559" y="1823843"/>
            <a:ext cx="2239344" cy="1495814"/>
          </a:xfrm>
          <a:prstGeom prst="rect">
            <a:avLst/>
          </a:prstGeom>
        </p:spPr>
      </p:pic>
      <p:sp>
        <p:nvSpPr>
          <p:cNvPr id="2" name="Прямоугольник 1">
            <a:extLst>
              <a:ext uri="{FF2B5EF4-FFF2-40B4-BE49-F238E27FC236}">
                <a16:creationId xmlns:a16="http://schemas.microsoft.com/office/drawing/2014/main" xmlns="" id="{E076F4B0-95D3-4A33-8F48-9000A7EB6D54}"/>
              </a:ext>
            </a:extLst>
          </p:cNvPr>
          <p:cNvSpPr/>
          <p:nvPr/>
        </p:nvSpPr>
        <p:spPr>
          <a:xfrm>
            <a:off x="7034348" y="186146"/>
            <a:ext cx="1645920" cy="715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Tree>
    <p:extLst>
      <p:ext uri="{BB962C8B-B14F-4D97-AF65-F5344CB8AC3E}">
        <p14:creationId xmlns:p14="http://schemas.microsoft.com/office/powerpoint/2010/main" val="382008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898C7B75-83B4-436F-A158-F3AC5BFC90B4}"/>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
        <p:nvSpPr>
          <p:cNvPr id="3" name="Прямоугольник 2">
            <a:extLst>
              <a:ext uri="{FF2B5EF4-FFF2-40B4-BE49-F238E27FC236}">
                <a16:creationId xmlns:a16="http://schemas.microsoft.com/office/drawing/2014/main" xmlns="" id="{D86B1635-E8EB-48E3-9079-FEE259D2D3A2}"/>
              </a:ext>
            </a:extLst>
          </p:cNvPr>
          <p:cNvSpPr/>
          <p:nvPr/>
        </p:nvSpPr>
        <p:spPr>
          <a:xfrm>
            <a:off x="358836" y="85878"/>
            <a:ext cx="6616730" cy="523220"/>
          </a:xfrm>
          <a:prstGeom prst="rect">
            <a:avLst/>
          </a:prstGeom>
        </p:spPr>
        <p:txBody>
          <a:bodyPr wrap="square">
            <a:spAutoFit/>
          </a:bodyPr>
          <a:lstStyle/>
          <a:p>
            <a:pPr lvl="0">
              <a:spcBef>
                <a:spcPct val="20000"/>
              </a:spcBef>
              <a:spcAft>
                <a:spcPts val="600"/>
              </a:spcAft>
            </a:pPr>
            <a:r>
              <a:rPr lang="ru-RU" sz="2800" b="1" dirty="0">
                <a:solidFill>
                  <a:srgbClr val="0E779D"/>
                </a:solidFill>
                <a:latin typeface="Times New Roman" panose="02020603050405020304" pitchFamily="18" charset="0"/>
                <a:cs typeface="Times New Roman" panose="02020603050405020304" pitchFamily="18" charset="0"/>
              </a:rPr>
              <a:t>Конкурс с ограниченным участием</a:t>
            </a:r>
          </a:p>
        </p:txBody>
      </p:sp>
      <p:sp>
        <p:nvSpPr>
          <p:cNvPr id="4" name="TextBox 3">
            <a:extLst>
              <a:ext uri="{FF2B5EF4-FFF2-40B4-BE49-F238E27FC236}">
                <a16:creationId xmlns:a16="http://schemas.microsoft.com/office/drawing/2014/main" xmlns="" id="{DC7D09C1-252E-40E9-8F09-34DD690265ED}"/>
              </a:ext>
            </a:extLst>
          </p:cNvPr>
          <p:cNvSpPr txBox="1"/>
          <p:nvPr/>
        </p:nvSpPr>
        <p:spPr>
          <a:xfrm>
            <a:off x="684213" y="1025434"/>
            <a:ext cx="7956550" cy="4216539"/>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ru-RU" dirty="0"/>
              <a:t>К участникам устанавливаются </a:t>
            </a:r>
            <a:r>
              <a:rPr lang="ru-RU" b="1" dirty="0"/>
              <a:t>единые требования </a:t>
            </a:r>
            <a:r>
              <a:rPr lang="ru-RU" dirty="0"/>
              <a:t>– ч. 1 ст. 31 Закона №44-ФЗ.</a:t>
            </a:r>
          </a:p>
          <a:p>
            <a:pPr marL="285750" indent="-285750">
              <a:buClr>
                <a:srgbClr val="00B050"/>
              </a:buClr>
              <a:buFont typeface="Wingdings" panose="05000000000000000000" pitchFamily="2" charset="2"/>
              <a:buChar char="ü"/>
            </a:pPr>
            <a:r>
              <a:rPr lang="ru-RU" dirty="0"/>
              <a:t>К участникам устанавливаются </a:t>
            </a:r>
            <a:r>
              <a:rPr lang="ru-RU" b="1" dirty="0"/>
              <a:t>дополнительные требования </a:t>
            </a:r>
            <a:r>
              <a:rPr lang="ru-RU" dirty="0"/>
              <a:t>– ч. 2 ст. 31 Закона №44-ФЗ, ПП РФ №99 от 04.02.2015 (приложение №2) – </a:t>
            </a:r>
          </a:p>
          <a:p>
            <a:pPr>
              <a:buClr>
                <a:srgbClr val="00B050"/>
              </a:buClr>
            </a:pPr>
            <a:r>
              <a:rPr lang="ru-RU" sz="1600" dirty="0">
                <a:solidFill>
                  <a:srgbClr val="FF0000"/>
                </a:solidFill>
              </a:rPr>
              <a:t>П. 6 наличие опыта исполнения (с учетом правопреемства) контракта (договора) на оказание услуг общественного питания и (или) поставки пищевых продуктов, заключенного в соответствии с Федеральным законом "О контрактной системе в сфере закупок товаров, работ, услуг для обеспечения государственных и муниципальных нужд" или Федеральным законом "О закупках товаров, работ, услуг отдельными видами юридических лиц", за последние три года до даты подачи заявки на участие в соответствующем конкурсе.</a:t>
            </a:r>
          </a:p>
          <a:p>
            <a:pPr>
              <a:buClr>
                <a:srgbClr val="00B050"/>
              </a:buClr>
            </a:pPr>
            <a:r>
              <a:rPr lang="ru-RU" sz="1600" dirty="0">
                <a:solidFill>
                  <a:srgbClr val="FF0000"/>
                </a:solidFill>
              </a:rPr>
              <a:t>При этом стоимость ранее исполненного контракта (договора) составляет не менее 20 процентов начальной (максимальной) цены контракта, договора (цены лота), на право заключить который проводится конкурс</a:t>
            </a:r>
          </a:p>
          <a:p>
            <a:pPr marL="285750" indent="-285750">
              <a:buClr>
                <a:srgbClr val="00B050"/>
              </a:buClr>
              <a:buFont typeface="Wingdings" panose="05000000000000000000" pitchFamily="2" charset="2"/>
              <a:buChar char="ü"/>
            </a:pPr>
            <a:r>
              <a:rPr lang="ru-RU" b="0" i="0" dirty="0">
                <a:solidFill>
                  <a:srgbClr val="000000"/>
                </a:solidFill>
                <a:effectLst/>
                <a:latin typeface="PT Sans"/>
              </a:rPr>
              <a:t>Победителем признается участник закупки, предложивший лучшие условия исполнения контракта</a:t>
            </a:r>
            <a:endParaRPr lang="ru-RU" u="sng" dirty="0"/>
          </a:p>
        </p:txBody>
      </p:sp>
    </p:spTree>
    <p:extLst>
      <p:ext uri="{BB962C8B-B14F-4D97-AF65-F5344CB8AC3E}">
        <p14:creationId xmlns:p14="http://schemas.microsoft.com/office/powerpoint/2010/main" val="3897008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F234D57DC5BCA94C9524E988D38C7DCD" ma:contentTypeVersion="5" ma:contentTypeDescription="Создание документа." ma:contentTypeScope="" ma:versionID="39a538572ee1d045977648b632b7b767">
  <xsd:schema xmlns:xsd="http://www.w3.org/2001/XMLSchema" xmlns:xs="http://www.w3.org/2001/XMLSchema" xmlns:p="http://schemas.microsoft.com/office/2006/metadata/properties" xmlns:ns3="21b517fd-8158-473b-8291-8b7a8f0ee724" targetNamespace="http://schemas.microsoft.com/office/2006/metadata/properties" ma:root="true" ma:fieldsID="bab9c734b243e2fb3e938a8aa7065fd5" ns3:_="">
    <xsd:import namespace="21b517fd-8158-473b-8291-8b7a8f0ee72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517fd-8158-473b-8291-8b7a8f0e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132F892-3B7D-4319-8A64-DF6A93622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517fd-8158-473b-8291-8b7a8f0ee7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21b517fd-8158-473b-8291-8b7a8f0ee72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47153</TotalTime>
  <Words>4730</Words>
  <Application>Microsoft Office PowerPoint</Application>
  <PresentationFormat>Экран (16:9)</PresentationFormat>
  <Paragraphs>451</Paragraphs>
  <Slides>83</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83</vt:i4>
      </vt:variant>
    </vt:vector>
  </HeadingPairs>
  <TitlesOfParts>
    <vt:vector size="94" baseType="lpstr">
      <vt:lpstr>宋体</vt:lpstr>
      <vt:lpstr>Arial</vt:lpstr>
      <vt:lpstr>Calibri</vt:lpstr>
      <vt:lpstr>Calibri Light</vt:lpstr>
      <vt:lpstr>Courier New</vt:lpstr>
      <vt:lpstr>PT Sans</vt:lpstr>
      <vt:lpstr>PT Serif</vt:lpstr>
      <vt:lpstr>Times New Roman</vt:lpstr>
      <vt:lpstr>Trebuchet MS</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Василий Некрасов</dc:creator>
  <cp:lastModifiedBy>Гаряева Лилия Александровна</cp:lastModifiedBy>
  <cp:revision>1663</cp:revision>
  <cp:lastPrinted>2020-01-15T07:29:06Z</cp:lastPrinted>
  <dcterms:created xsi:type="dcterms:W3CDTF">2010-04-12T23:12:02Z</dcterms:created>
  <dcterms:modified xsi:type="dcterms:W3CDTF">2021-06-22T07:04:38Z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0x010100F234D57DC5BCA94C9524E988D38C7DCD</vt:lpwstr>
  </property>
</Properties>
</file>