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7" r:id="rId2"/>
    <p:sldId id="266" r:id="rId3"/>
    <p:sldId id="289" r:id="rId4"/>
    <p:sldId id="290" r:id="rId5"/>
    <p:sldId id="257" r:id="rId6"/>
    <p:sldId id="267" r:id="rId7"/>
    <p:sldId id="276" r:id="rId8"/>
    <p:sldId id="284" r:id="rId9"/>
    <p:sldId id="269" r:id="rId10"/>
    <p:sldId id="274" r:id="rId11"/>
    <p:sldId id="270" r:id="rId12"/>
    <p:sldId id="271" r:id="rId13"/>
    <p:sldId id="272" r:id="rId14"/>
    <p:sldId id="273" r:id="rId15"/>
    <p:sldId id="261" r:id="rId16"/>
    <p:sldId id="278" r:id="rId17"/>
    <p:sldId id="279" r:id="rId18"/>
    <p:sldId id="285" r:id="rId19"/>
    <p:sldId id="286" r:id="rId20"/>
    <p:sldId id="287" r:id="rId21"/>
    <p:sldId id="288" r:id="rId22"/>
    <p:sldId id="291" r:id="rId23"/>
  </p:sldIdLst>
  <p:sldSz cx="9144000" cy="6858000" type="screen4x3"/>
  <p:notesSz cx="681355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8B7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3231" cy="497047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8719" y="0"/>
            <a:ext cx="2953231" cy="497047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r">
              <a:defRPr sz="1200"/>
            </a:lvl1pPr>
          </a:lstStyle>
          <a:p>
            <a:fld id="{8020CCBE-6B53-4348-8E9B-8F1F7F0EFF14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42" tIns="45871" rIns="91742" bIns="4587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6" y="4724321"/>
            <a:ext cx="5450520" cy="4475004"/>
          </a:xfrm>
          <a:prstGeom prst="rect">
            <a:avLst/>
          </a:prstGeom>
        </p:spPr>
        <p:txBody>
          <a:bodyPr vert="horz" lIns="91742" tIns="45871" rIns="91742" bIns="4587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7054"/>
            <a:ext cx="2953231" cy="497046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8719" y="9447054"/>
            <a:ext cx="2953231" cy="497046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r">
              <a:defRPr sz="1200"/>
            </a:lvl1pPr>
          </a:lstStyle>
          <a:p>
            <a:fld id="{A6888ACA-8E5D-454A-80D6-8A9BD7A78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573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7560" algn="just">
              <a:spcBef>
                <a:spcPct val="0"/>
              </a:spcBef>
            </a:pP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35845" indent="-275544">
              <a:defRPr>
                <a:solidFill>
                  <a:schemeClr val="tx1"/>
                </a:solidFill>
                <a:latin typeface="Arial" charset="0"/>
              </a:defRPr>
            </a:lvl2pPr>
            <a:lvl3pPr marL="1138809" indent="-218206">
              <a:defRPr>
                <a:solidFill>
                  <a:schemeClr val="tx1"/>
                </a:solidFill>
                <a:latin typeface="Arial" charset="0"/>
              </a:defRPr>
            </a:lvl3pPr>
            <a:lvl4pPr marL="1600703" indent="-218206">
              <a:defRPr>
                <a:solidFill>
                  <a:schemeClr val="tx1"/>
                </a:solidFill>
                <a:latin typeface="Arial" charset="0"/>
              </a:defRPr>
            </a:lvl4pPr>
            <a:lvl5pPr marL="2056226" indent="-218206">
              <a:defRPr>
                <a:solidFill>
                  <a:schemeClr val="tx1"/>
                </a:solidFill>
                <a:latin typeface="Arial" charset="0"/>
              </a:defRPr>
            </a:lvl5pPr>
            <a:lvl6pPr marL="2514935" indent="-218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3644" indent="-218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2353" indent="-218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061" indent="-2182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1E2DD14-103D-4120-AE63-6CE24EF6D137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C195-6C53-4374-BCBC-EC3E76B9115F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60CA28-6C78-426C-8CF4-6002852D42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C195-6C53-4374-BCBC-EC3E76B9115F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CA28-6C78-426C-8CF4-6002852D42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C195-6C53-4374-BCBC-EC3E76B9115F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CA28-6C78-426C-8CF4-6002852D42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C195-6C53-4374-BCBC-EC3E76B9115F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CA28-6C78-426C-8CF4-6002852D42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C195-6C53-4374-BCBC-EC3E76B9115F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60CA28-6C78-426C-8CF4-6002852D428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C195-6C53-4374-BCBC-EC3E76B9115F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CA28-6C78-426C-8CF4-6002852D42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C195-6C53-4374-BCBC-EC3E76B9115F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CA28-6C78-426C-8CF4-6002852D42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C195-6C53-4374-BCBC-EC3E76B9115F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CA28-6C78-426C-8CF4-6002852D42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C195-6C53-4374-BCBC-EC3E76B9115F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CA28-6C78-426C-8CF4-6002852D42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C195-6C53-4374-BCBC-EC3E76B9115F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CA28-6C78-426C-8CF4-6002852D428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C195-6C53-4374-BCBC-EC3E76B9115F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60CA28-6C78-426C-8CF4-6002852D428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9B3C195-6C53-4374-BCBC-EC3E76B9115F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0F60CA28-6C78-426C-8CF4-6002852D428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ntractinfo2015mapper.java:3537/" TargetMode="External"/><Relationship Id="rId7" Type="http://schemas.openxmlformats.org/officeDocument/2006/relationships/hyperlink" Target="mailto:support-goszakaz@permkrai.ru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contractinfo2015mapper.java:622/" TargetMode="External"/><Relationship Id="rId4" Type="http://schemas.openxmlformats.org/officeDocument/2006/relationships/hyperlink" Target="http://ru.lanit.rgk.integration.adapter.mapper.contractinfo.contractinfo2015mapper.map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7620000" cy="4373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ВСТРЕЧА</a:t>
            </a:r>
          </a:p>
          <a:p>
            <a:pPr algn="ctr"/>
            <a:r>
              <a:rPr lang="ru-RU" sz="3200" dirty="0" smtClean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 smtClean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 </a:t>
            </a:r>
            <a:endParaRPr lang="ru-RU" sz="3200" dirty="0" smtClean="0">
              <a:solidFill>
                <a:srgbClr val="004A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3200" dirty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закупок в </a:t>
            </a:r>
            <a:r>
              <a:rPr lang="ru-RU" sz="3200" dirty="0" smtClean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РИС </a:t>
            </a:r>
            <a:r>
              <a:rPr lang="ru-RU" sz="3200" dirty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 </a:t>
            </a:r>
            <a:r>
              <a:rPr lang="ru-RU" sz="3200" dirty="0" smtClean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</a:t>
            </a:r>
            <a:endParaRPr lang="ru-RU" sz="3200" dirty="0">
              <a:solidFill>
                <a:srgbClr val="004A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752" y="5972370"/>
            <a:ext cx="2773479" cy="75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2019"/>
            <a:ext cx="2124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658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34962" y="1814168"/>
            <a:ext cx="2160240" cy="12961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1. Добавить новый ИФ в ОЗ, старый ИФ не трогаем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395202" y="2354228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19872" y="1814168"/>
            <a:ext cx="2160240" cy="13045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2. </a:t>
            </a:r>
            <a:r>
              <a:rPr lang="ru-RU" sz="1600" dirty="0" smtClean="0">
                <a:solidFill>
                  <a:schemeClr val="tx1"/>
                </a:solidFill>
              </a:rPr>
              <a:t>Добавить сумму по новому ИФ в ДОЗ, старый ИФ не трогаем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580112" y="2342632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21678" y="1814168"/>
            <a:ext cx="2160240" cy="13058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3. Произвести замену ИФ в контракте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4049" y="4012578"/>
            <a:ext cx="2160240" cy="132838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4. Обнулить или уменьшить сумму старого ИФ в ДОЗ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3995937" y="4596156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19138" y="4012578"/>
            <a:ext cx="2160240" cy="133966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5. Обнулить или уменьшить сумму старого ИФ в ОЗ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трелка углом 8"/>
          <p:cNvSpPr/>
          <p:nvPr/>
        </p:nvSpPr>
        <p:spPr>
          <a:xfrm rot="10800000">
            <a:off x="7164288" y="3140967"/>
            <a:ext cx="648071" cy="174322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46856" y="260648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замены источника финансирования в контракте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rgbClr val="004A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1561" y="322342"/>
            <a:ext cx="7920880" cy="442362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38" y="5162600"/>
            <a:ext cx="1828076" cy="169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5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4788" t="16938" r="1288" b="46994"/>
          <a:stretch/>
        </p:blipFill>
        <p:spPr>
          <a:xfrm>
            <a:off x="395536" y="3040083"/>
            <a:ext cx="8229600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372200" y="4097948"/>
            <a:ext cx="1512006" cy="6076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3347" y="322342"/>
            <a:ext cx="7920880" cy="442362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46856" y="27463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/>
              <a:t>Обновления РИС Закупки ПК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7" y="1340768"/>
            <a:ext cx="78306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 определить объем выполнения работ и оказания услуг, предусмотрено создание ДОЗ на единицу продукции.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3347" y="1268760"/>
            <a:ext cx="7579053" cy="1224136"/>
          </a:xfrm>
          <a:prstGeom prst="roundRect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>
            <a:stCxn id="10" idx="2"/>
          </p:cNvCxnSpPr>
          <p:nvPr/>
        </p:nvCxnSpPr>
        <p:spPr>
          <a:xfrm>
            <a:off x="4382874" y="2492896"/>
            <a:ext cx="0" cy="54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95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93347" y="322342"/>
            <a:ext cx="7920880" cy="442362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46856" y="27463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/>
              <a:t>Обновления РИС Закупки ПК</a:t>
            </a: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57"/>
          <a:stretch/>
        </p:blipFill>
        <p:spPr bwMode="auto">
          <a:xfrm>
            <a:off x="701359" y="980728"/>
            <a:ext cx="7704856" cy="3045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669911" y="1268760"/>
            <a:ext cx="864096" cy="2664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638498" y="1268760"/>
            <a:ext cx="831613" cy="2664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34" y="4221088"/>
            <a:ext cx="7722581" cy="2373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004048" y="4653136"/>
            <a:ext cx="1097911" cy="1872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372199" y="4653136"/>
            <a:ext cx="1129277" cy="1872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96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9575" y="1200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3347" y="322342"/>
            <a:ext cx="7920880" cy="442362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46856" y="27463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/>
              <a:t>Обновления РИС Закупки ПК</a:t>
            </a:r>
            <a:endParaRPr lang="ru-RU" sz="2000" b="1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086" y="2276011"/>
            <a:ext cx="3128194" cy="2577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38987" y="836712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подсистеме «Планирование» в карточку лота со способом определения поставщика «закупка у единственного поставщика» и основаниями закупки у единственного поставщика в соответствии с п. 4, 5, 23, 26, 33, 42, 44 ч.1 ст. 93 добавлен блок «Документы». При прикреплении документов для выбора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доступны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типа документов: «Обоснование годового объема закупок» и «Другое».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77623" y="3347620"/>
            <a:ext cx="2952328" cy="4414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64450" y="5229201"/>
            <a:ext cx="7632848" cy="13681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5183622"/>
            <a:ext cx="69847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 планах-графиках прикрепить обоснование годового объема закупок 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закупок, осуществляемых в соответствии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пунктами 4, 5, 26 и 33 части 1 статьи 93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90" y="5552811"/>
            <a:ext cx="730102" cy="72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84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93347" y="322342"/>
            <a:ext cx="7920880" cy="442362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46856" y="27463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/>
              <a:t>Обновления РИС Закупки ПК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2190" y="1871099"/>
            <a:ext cx="80204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подсистеме «Планирование» в карточку детализированного объекта закупки добавлен блок «Периодичность поставки / выполнения работ / оказания услуг» для указания в плане-графике информации о периодичности поставки.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5" y="3544138"/>
            <a:ext cx="8067371" cy="1281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46857" y="1772815"/>
            <a:ext cx="8049915" cy="1396899"/>
          </a:xfrm>
          <a:prstGeom prst="roundRect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355755" y="3169714"/>
            <a:ext cx="0" cy="3744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236344"/>
            <a:ext cx="8352928" cy="744384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1006" y="188640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4A82"/>
                </a:solidFill>
              </a:rPr>
              <a:t>М</a:t>
            </a:r>
            <a:r>
              <a:rPr lang="en-US" sz="2400" b="1" dirty="0" smtClean="0">
                <a:solidFill>
                  <a:srgbClr val="004A82"/>
                </a:solidFill>
              </a:rPr>
              <a:t>Z.GORODPERM.RU</a:t>
            </a:r>
            <a:endParaRPr lang="ru-RU" sz="2400" b="1" dirty="0">
              <a:solidFill>
                <a:srgbClr val="004A8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7341" y="5277144"/>
            <a:ext cx="7612771" cy="30777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smtClean="0"/>
              <a:t>Контактный </a:t>
            </a:r>
            <a:r>
              <a:rPr lang="ru-RU" sz="1400" dirty="0" smtClean="0"/>
              <a:t>данные сектора автоматизации управления муниципального заказа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4" y="1298088"/>
            <a:ext cx="8115527" cy="368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17" y="5709192"/>
            <a:ext cx="8188424" cy="52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61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70189" y="404664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Федеральный закон "О контрактной системе в сфере закупок товаров, работ, услуг для обеспечения государственных и муниципальных нужд" от 05.04.2013 № 44-ФЗ (далее – 44-ФЗ)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(приняты Государственной Думой РФ в третьем чтении 18 апреля 2019 г.)</a:t>
            </a:r>
            <a:endParaRPr lang="ru-RU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6856" y="260648"/>
            <a:ext cx="8229599" cy="180020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277" y="2558055"/>
            <a:ext cx="3811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 части планирования закупок:</a:t>
            </a:r>
            <a:endParaRPr lang="ru-RU" dirty="0">
              <a:effectLst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3062110"/>
            <a:ext cx="5872040" cy="944309"/>
          </a:xfrm>
          <a:prstGeom prst="roundRect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4338" y="3180321"/>
            <a:ext cx="57063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закупок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отменен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План-график (ПГ)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 с 1 года до 3 лет.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18308" y="4188769"/>
            <a:ext cx="5728024" cy="914400"/>
          </a:xfrm>
          <a:prstGeom prst="roundRect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87962" y="4292026"/>
            <a:ext cx="5584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 срок начала проведения закупки после внесения изменений в ПГ до 1 дня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79712" y="5257826"/>
            <a:ext cx="5728024" cy="914400"/>
          </a:xfrm>
          <a:prstGeom prst="roundRect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23728" y="5310629"/>
            <a:ext cx="5584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Отменено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ПГ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117801"/>
            <a:ext cx="1888618" cy="188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39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70189" y="404664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Федеральный закон "О контрактной системе в сфере закупок товаров, работ, услуг для обеспечения государственных и муниципальных нужд" от 05.04.2013 № 44-ФЗ (далее – 44-ФЗ)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(приняты Государственной Думой РФ в третьем чтении 18 апреля 2019 г.)</a:t>
            </a:r>
            <a:endParaRPr lang="ru-RU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6856" y="260648"/>
            <a:ext cx="8229599" cy="180020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6856" y="2234889"/>
            <a:ext cx="7513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 части </a:t>
            </a:r>
            <a:r>
              <a:rPr lang="ru-RU" b="1" dirty="0" smtClean="0"/>
              <a:t>подготовки документации о </a:t>
            </a:r>
            <a:r>
              <a:rPr lang="ru-RU" b="1" dirty="0" smtClean="0"/>
              <a:t>закупке на строительство, </a:t>
            </a:r>
          </a:p>
          <a:p>
            <a:r>
              <a:rPr lang="ru-RU" b="1" dirty="0" smtClean="0"/>
              <a:t>реконструкцию, капремонт:</a:t>
            </a:r>
            <a:endParaRPr lang="ru-RU" dirty="0">
              <a:effectLst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9592" y="3062111"/>
            <a:ext cx="6048672" cy="914400"/>
          </a:xfrm>
          <a:prstGeom prst="roundRect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03186" y="3071360"/>
            <a:ext cx="604507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включение проекта в документацию о закупке</a:t>
            </a:r>
            <a:endParaRPr lang="ru-RU" sz="19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18308" y="4135966"/>
            <a:ext cx="6034012" cy="1253132"/>
          </a:xfrm>
          <a:prstGeom prst="roundRect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62324" y="4188769"/>
            <a:ext cx="558400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часть заявки на участие в эл. аукционе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строительство, реконструкцию, капремонт должна содержать только согласие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на выполнение работ</a:t>
            </a:r>
            <a:endParaRPr lang="ru-RU" sz="19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79712" y="5524621"/>
            <a:ext cx="5980932" cy="1000723"/>
          </a:xfrm>
          <a:prstGeom prst="roundRect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51720" y="5528660"/>
            <a:ext cx="5656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 в сфере строительства и капремонта вводится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предквалификация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участников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29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70189" y="404664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Федеральный закон "О контрактной системе в сфере закупок товаров, работ, услуг для обеспечения государственных и муниципальных нужд" от 05.04.2013 № 44-ФЗ (далее – 44-ФЗ)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(приняты Государственной Думой РФ в третьем чтении 18 апреля 2019 г.)</a:t>
            </a:r>
            <a:endParaRPr lang="ru-RU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6856" y="260648"/>
            <a:ext cx="8229599" cy="180020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277" y="2558055"/>
            <a:ext cx="5346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 части </a:t>
            </a:r>
            <a:r>
              <a:rPr lang="ru-RU" b="1" dirty="0" smtClean="0"/>
              <a:t>подготовки документации о закупке:</a:t>
            </a:r>
            <a:endParaRPr lang="ru-RU" dirty="0">
              <a:effectLst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9592" y="3062111"/>
            <a:ext cx="5728024" cy="914400"/>
          </a:xfrm>
          <a:prstGeom prst="roundRect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03186" y="3071360"/>
            <a:ext cx="56130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закупки за единицу товара вне зависимости от объекта закупки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39190" y="4635939"/>
            <a:ext cx="5728024" cy="415498"/>
          </a:xfrm>
          <a:prstGeom prst="roundRect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39190" y="4577883"/>
            <a:ext cx="5656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НМЦК контракта – до 300 млн. руб. </a:t>
            </a:r>
          </a:p>
          <a:p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4781" y="4221088"/>
            <a:ext cx="3825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 порядке проведения закупки:</a:t>
            </a:r>
            <a:endParaRPr lang="ru-RU" dirty="0">
              <a:effectLst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31640" y="5273133"/>
            <a:ext cx="5728024" cy="415498"/>
          </a:xfrm>
          <a:prstGeom prst="roundRect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5215077"/>
            <a:ext cx="5656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заявок – 7 дней</a:t>
            </a:r>
          </a:p>
          <a:p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19672" y="5898479"/>
            <a:ext cx="5728024" cy="415498"/>
          </a:xfrm>
          <a:prstGeom prst="roundRect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619672" y="5840423"/>
            <a:ext cx="5656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работы комиссии – 1 день</a:t>
            </a:r>
          </a:p>
          <a:p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971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70189" y="404664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Федеральный закон "О контрактной системе в сфере закупок товаров, работ, услуг для обеспечения государственных и муниципальных нужд" от 05.04.2013 № 44-ФЗ (далее – 44-ФЗ)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(приняты Государственной Думой РФ в третьем чтении 18 апреля 2019 г.)</a:t>
            </a:r>
            <a:endParaRPr lang="ru-RU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6856" y="260648"/>
            <a:ext cx="8229599" cy="180020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9592" y="3062111"/>
            <a:ext cx="5728024" cy="914400"/>
          </a:xfrm>
          <a:prstGeom prst="roundRect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3082622"/>
            <a:ext cx="5724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Предельная цена контракта с ед. поставщиком – 300 тыс. руб.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18308" y="4135966"/>
            <a:ext cx="5728024" cy="1253132"/>
          </a:xfrm>
          <a:prstGeom prst="roundRect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62324" y="4188769"/>
            <a:ext cx="54579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расторжения контракта в одностороннем порядке разрешено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контракта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участником, занявшим второе место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79712" y="5573480"/>
            <a:ext cx="5728024" cy="928714"/>
          </a:xfrm>
          <a:prstGeom prst="roundRect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51720" y="5573480"/>
            <a:ext cx="5656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Запрещена выплата аванса при цене контракта ниже НМЦК на 25% и более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0188" y="2566516"/>
            <a:ext cx="712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части заключения, изменения, исполнения контрактов: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798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46856" y="260648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СПГЗ в детализированном объекте закупки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rgbClr val="004A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1" y="322342"/>
            <a:ext cx="7920880" cy="442362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61" y="816244"/>
            <a:ext cx="3947464" cy="300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714528" y="1399601"/>
            <a:ext cx="4140461" cy="18776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1"/>
                </a:solidFill>
              </a:rPr>
              <a:t>При планировании закупок необходимо корректно выбирать СПГЗ в </a:t>
            </a:r>
            <a:r>
              <a:rPr lang="ru-RU" b="1" u="sng" dirty="0" err="1">
                <a:solidFill>
                  <a:schemeClr val="tx1"/>
                </a:solidFill>
              </a:rPr>
              <a:t>ДОЗе</a:t>
            </a:r>
            <a:r>
              <a:rPr lang="ru-RU" b="1" u="sng" dirty="0">
                <a:solidFill>
                  <a:schemeClr val="tx1"/>
                </a:solidFill>
              </a:rPr>
              <a:t> в соответствии с наименованием предмета </a:t>
            </a:r>
            <a:r>
              <a:rPr lang="ru-RU" b="1" u="sng" dirty="0" smtClean="0">
                <a:solidFill>
                  <a:schemeClr val="tx1"/>
                </a:solidFill>
              </a:rPr>
              <a:t>контракта </a:t>
            </a:r>
            <a:endParaRPr lang="ru-RU" b="1" u="sng" dirty="0">
              <a:solidFill>
                <a:schemeClr val="tx1"/>
              </a:solidFill>
            </a:endParaRPr>
          </a:p>
        </p:txBody>
      </p:sp>
      <p:pic>
        <p:nvPicPr>
          <p:cNvPr id="6151" name="Picture 7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6" y="4639961"/>
            <a:ext cx="1417341" cy="141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1992064" y="2204864"/>
            <a:ext cx="648072" cy="72549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250" y="3618498"/>
            <a:ext cx="6678739" cy="30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04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70189" y="404664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Федеральный закон "О контрактной системе в сфере закупок товаров, работ, услуг для обеспечения государственных и муниципальных нужд" от 05.04.2013 № 44-ФЗ (далее – 44-ФЗ)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(приняты Государственной Думой РФ в третьем чтении 18 апреля 2019 г.)</a:t>
            </a:r>
            <a:endParaRPr lang="ru-RU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6856" y="260648"/>
            <a:ext cx="8229599" cy="180020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9592" y="3062111"/>
            <a:ext cx="5728024" cy="914400"/>
          </a:xfrm>
          <a:prstGeom prst="roundRect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3082622"/>
            <a:ext cx="5724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 перечень оснований для внесения изменений в контракт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18308" y="4135966"/>
            <a:ext cx="5728024" cy="1253132"/>
          </a:xfrm>
          <a:prstGeom prst="roundRect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62324" y="4188769"/>
            <a:ext cx="5457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 предельный размер изменения цены контракта с 10% до 30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стройка,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капремонт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79712" y="5573480"/>
            <a:ext cx="5728024" cy="928714"/>
          </a:xfrm>
          <a:prstGeom prst="roundRect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51720" y="5573480"/>
            <a:ext cx="5656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однократного изменения срока исполнения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 (стройк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а, капремонт)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3380" y="2381850"/>
            <a:ext cx="712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части заключения, изменения, исполнения контрактов: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800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70189" y="404664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Федеральный закон "О контрактной системе в сфере закупок товаров, работ, услуг для обеспечения государственных и муниципальных нужд" от 05.04.2013 № 44-ФЗ (далее – 44-ФЗ)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(приняты Государственной Думой РФ в третьем чтении 18 апреля 2019 г.)</a:t>
            </a:r>
            <a:endParaRPr lang="ru-RU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6856" y="260648"/>
            <a:ext cx="8229599" cy="180020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1927" y="2611686"/>
            <a:ext cx="5728024" cy="510905"/>
          </a:xfrm>
          <a:prstGeom prst="roundRect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1927" y="2636307"/>
            <a:ext cx="57244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обжалования процедуры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 до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дней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15550" y="3212976"/>
            <a:ext cx="7472874" cy="1584176"/>
          </a:xfrm>
          <a:prstGeom prst="roundRect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32080" y="3343344"/>
            <a:ext cx="72123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Отменены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Извещения в 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заключения контракта с ед. поставщиком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Отчеты об исполнении контракта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Внешняя экспертиза при приемке ТРУ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47664" y="5045806"/>
            <a:ext cx="7152125" cy="1263514"/>
          </a:xfrm>
          <a:prstGeom prst="roundRect">
            <a:avLst/>
          </a:prstGeom>
          <a:noFill/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23024" y="5169731"/>
            <a:ext cx="66014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октября 2019 года по 31 марта 2020 года контроль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финоргана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планов-графиков по статье 99 будет осуществляться с учетом ряда особенностей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6856" y="2276872"/>
            <a:ext cx="712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Иное: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787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2852936"/>
            <a:ext cx="3034680" cy="740296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080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60325"/>
            <a:ext cx="4651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0"/>
          <p:cNvSpPr txBox="1">
            <a:spLocks noChangeArrowheads="1"/>
          </p:cNvSpPr>
          <p:nvPr/>
        </p:nvSpPr>
        <p:spPr bwMode="auto">
          <a:xfrm>
            <a:off x="755650" y="42863"/>
            <a:ext cx="7419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FF3300"/>
                </a:solidFill>
                <a:latin typeface="Arial" charset="0"/>
              </a:rPr>
              <a:t>Администрация </a:t>
            </a:r>
            <a:r>
              <a:rPr lang="ru-RU" altLang="ru-RU" sz="1200" b="1" dirty="0">
                <a:solidFill>
                  <a:srgbClr val="FF3300"/>
                </a:solidFill>
                <a:latin typeface="Arial" charset="0"/>
              </a:rPr>
              <a:t>города Перми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447925" y="420688"/>
            <a:ext cx="644525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000" b="1" dirty="0">
                <a:solidFill>
                  <a:schemeClr val="tx2"/>
                </a:solidFill>
                <a:latin typeface="+mj-lt"/>
              </a:rPr>
              <a:t>Правовые основы контроля</a:t>
            </a:r>
          </a:p>
        </p:txBody>
      </p:sp>
      <p:pic>
        <p:nvPicPr>
          <p:cNvPr id="4101" name="Picture 12" descr="Картинки по запросу государственные учреждения картин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944563"/>
            <a:ext cx="19050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05113" y="1989138"/>
            <a:ext cx="554513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10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2ABD34-7DEB-4FDB-BBB4-CFD194E3B1E9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5138" name="Прямоугольник 20"/>
          <p:cNvSpPr>
            <a:spLocks noChangeArrowheads="1"/>
          </p:cNvSpPr>
          <p:nvPr/>
        </p:nvSpPr>
        <p:spPr bwMode="auto">
          <a:xfrm>
            <a:off x="2971800" y="973138"/>
            <a:ext cx="5921375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Постановления Правительства Российской Федерации от 28.11.2013 № 1084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порядке ведения реестра контрактов, заключенных заказчиками, и реестра контрактов, содержащего сведения, составляющие государственную тайну» (пункт 14, подпункт в)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5" name="Picture 3" descr="D:\срочные работы\Калининград\01\Ресурс 162 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3565525"/>
            <a:ext cx="206375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6" name="Группа 22"/>
          <p:cNvGrpSpPr>
            <a:grpSpLocks/>
          </p:cNvGrpSpPr>
          <p:nvPr/>
        </p:nvGrpSpPr>
        <p:grpSpPr bwMode="auto">
          <a:xfrm>
            <a:off x="3321050" y="3852863"/>
            <a:ext cx="322263" cy="322262"/>
            <a:chOff x="4062383" y="3636898"/>
            <a:chExt cx="460800" cy="460800"/>
          </a:xfrm>
        </p:grpSpPr>
        <p:grpSp>
          <p:nvGrpSpPr>
            <p:cNvPr id="4133" name="Группа 23"/>
            <p:cNvGrpSpPr>
              <a:grpSpLocks/>
            </p:cNvGrpSpPr>
            <p:nvPr/>
          </p:nvGrpSpPr>
          <p:grpSpPr bwMode="auto">
            <a:xfrm>
              <a:off x="4062383" y="3636898"/>
              <a:ext cx="460800" cy="460800"/>
              <a:chOff x="852900" y="3546674"/>
              <a:chExt cx="460800" cy="460800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923269" y="3617042"/>
                <a:ext cx="320062" cy="320064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sz="25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4134" name="Рисунок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195" y="3740139"/>
              <a:ext cx="257175" cy="25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7" name="Группа 27"/>
          <p:cNvGrpSpPr>
            <a:grpSpLocks/>
          </p:cNvGrpSpPr>
          <p:nvPr/>
        </p:nvGrpSpPr>
        <p:grpSpPr bwMode="auto">
          <a:xfrm>
            <a:off x="3321050" y="4348163"/>
            <a:ext cx="322263" cy="323850"/>
            <a:chOff x="4062383" y="3636898"/>
            <a:chExt cx="460800" cy="460800"/>
          </a:xfrm>
        </p:grpSpPr>
        <p:grpSp>
          <p:nvGrpSpPr>
            <p:cNvPr id="4129" name="Группа 28"/>
            <p:cNvGrpSpPr>
              <a:grpSpLocks/>
            </p:cNvGrpSpPr>
            <p:nvPr/>
          </p:nvGrpSpPr>
          <p:grpSpPr bwMode="auto">
            <a:xfrm>
              <a:off x="4062383" y="3636898"/>
              <a:ext cx="460800" cy="460800"/>
              <a:chOff x="852900" y="3546674"/>
              <a:chExt cx="460800" cy="460800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923269" y="3616697"/>
                <a:ext cx="320062" cy="320753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sz="25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4130" name="Рисунок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195" y="3740139"/>
              <a:ext cx="257175" cy="25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8" name="Группа 32"/>
          <p:cNvGrpSpPr>
            <a:grpSpLocks/>
          </p:cNvGrpSpPr>
          <p:nvPr/>
        </p:nvGrpSpPr>
        <p:grpSpPr bwMode="auto">
          <a:xfrm>
            <a:off x="3321050" y="4916488"/>
            <a:ext cx="322263" cy="322262"/>
            <a:chOff x="4062383" y="3636898"/>
            <a:chExt cx="460800" cy="460800"/>
          </a:xfrm>
        </p:grpSpPr>
        <p:grpSp>
          <p:nvGrpSpPr>
            <p:cNvPr id="4125" name="Группа 33"/>
            <p:cNvGrpSpPr>
              <a:grpSpLocks/>
            </p:cNvGrpSpPr>
            <p:nvPr/>
          </p:nvGrpSpPr>
          <p:grpSpPr bwMode="auto">
            <a:xfrm>
              <a:off x="4062383" y="3636898"/>
              <a:ext cx="460800" cy="460800"/>
              <a:chOff x="852900" y="3546674"/>
              <a:chExt cx="460800" cy="460800"/>
            </a:xfrm>
          </p:grpSpPr>
          <p:sp>
            <p:nvSpPr>
              <p:cNvPr id="36" name="Овал 35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923269" y="3617042"/>
                <a:ext cx="320062" cy="320064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sz="25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4126" name="Рисунок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195" y="3740139"/>
              <a:ext cx="257175" cy="25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9" name="Группа 37"/>
          <p:cNvGrpSpPr>
            <a:grpSpLocks/>
          </p:cNvGrpSpPr>
          <p:nvPr/>
        </p:nvGrpSpPr>
        <p:grpSpPr bwMode="auto">
          <a:xfrm>
            <a:off x="3314700" y="5495925"/>
            <a:ext cx="322263" cy="323850"/>
            <a:chOff x="4062383" y="3636898"/>
            <a:chExt cx="460800" cy="460800"/>
          </a:xfrm>
        </p:grpSpPr>
        <p:grpSp>
          <p:nvGrpSpPr>
            <p:cNvPr id="4121" name="Группа 38"/>
            <p:cNvGrpSpPr>
              <a:grpSpLocks/>
            </p:cNvGrpSpPr>
            <p:nvPr/>
          </p:nvGrpSpPr>
          <p:grpSpPr bwMode="auto">
            <a:xfrm>
              <a:off x="4062383" y="3636898"/>
              <a:ext cx="460800" cy="460800"/>
              <a:chOff x="852900" y="3546674"/>
              <a:chExt cx="460800" cy="460800"/>
            </a:xfrm>
          </p:grpSpPr>
          <p:sp>
            <p:nvSpPr>
              <p:cNvPr id="41" name="Овал 40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2" name="Скругленный прямоугольник 41"/>
              <p:cNvSpPr/>
              <p:nvPr/>
            </p:nvSpPr>
            <p:spPr>
              <a:xfrm>
                <a:off x="923269" y="3616698"/>
                <a:ext cx="320062" cy="320753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sz="25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4122" name="Рисунок 3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195" y="3740139"/>
              <a:ext cx="257175" cy="25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TextBox 42"/>
          <p:cNvSpPr txBox="1"/>
          <p:nvPr/>
        </p:nvSpPr>
        <p:spPr>
          <a:xfrm>
            <a:off x="2921000" y="2686050"/>
            <a:ext cx="583247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Контроль соответствия информации, включенной в Реестр контрактов, условиям контракта (изменениям, внесенным в Контракт)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86188" y="3813175"/>
            <a:ext cx="3954462" cy="4826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Наименование объекта закупки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30638" y="4348163"/>
            <a:ext cx="2951162" cy="4826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ru-RU" sz="15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Источник финансирования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24288" y="4835525"/>
            <a:ext cx="2952750" cy="4826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ru-RU" sz="15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Дата заключения и номер (при наличии) контракта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819525" y="5495925"/>
            <a:ext cx="2952750" cy="4826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ru-RU" sz="15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Наименование юридического лица/Ф.И.О. физического лица</a:t>
            </a:r>
          </a:p>
        </p:txBody>
      </p:sp>
      <p:grpSp>
        <p:nvGrpSpPr>
          <p:cNvPr id="4115" name="Группа 50"/>
          <p:cNvGrpSpPr>
            <a:grpSpLocks/>
          </p:cNvGrpSpPr>
          <p:nvPr/>
        </p:nvGrpSpPr>
        <p:grpSpPr bwMode="auto">
          <a:xfrm>
            <a:off x="3314700" y="6092825"/>
            <a:ext cx="322263" cy="322263"/>
            <a:chOff x="4062383" y="3636898"/>
            <a:chExt cx="460800" cy="460800"/>
          </a:xfrm>
        </p:grpSpPr>
        <p:grpSp>
          <p:nvGrpSpPr>
            <p:cNvPr id="4117" name="Группа 51"/>
            <p:cNvGrpSpPr>
              <a:grpSpLocks/>
            </p:cNvGrpSpPr>
            <p:nvPr/>
          </p:nvGrpSpPr>
          <p:grpSpPr bwMode="auto">
            <a:xfrm>
              <a:off x="4062383" y="3636898"/>
              <a:ext cx="460800" cy="460800"/>
              <a:chOff x="852900" y="3546674"/>
              <a:chExt cx="460800" cy="460800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852900" y="3546674"/>
                <a:ext cx="460800" cy="4608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5" name="Скругленный прямоугольник 54"/>
              <p:cNvSpPr/>
              <p:nvPr/>
            </p:nvSpPr>
            <p:spPr>
              <a:xfrm>
                <a:off x="923269" y="3617043"/>
                <a:ext cx="320062" cy="320062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sz="25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4118" name="Рисунок 5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195" y="3740139"/>
              <a:ext cx="257175" cy="25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" name="TextBox 55"/>
          <p:cNvSpPr txBox="1"/>
          <p:nvPr/>
        </p:nvSpPr>
        <p:spPr>
          <a:xfrm>
            <a:off x="3830638" y="6084888"/>
            <a:ext cx="2951162" cy="4826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ru-RU" sz="15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ИНН поставщика (подрядчика, исполнителя)</a:t>
            </a:r>
          </a:p>
        </p:txBody>
      </p:sp>
    </p:spTree>
    <p:extLst>
      <p:ext uri="{BB962C8B-B14F-4D97-AF65-F5344CB8AC3E}">
        <p14:creationId xmlns:p14="http://schemas.microsoft.com/office/powerpoint/2010/main" val="410833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69888" y="711200"/>
            <a:ext cx="85947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Выявленные несоответствия наименования объекта закупки предмету контракта, препятствующие включению Контракта в реестр</a:t>
            </a: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9213"/>
            <a:ext cx="4429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20"/>
          <p:cNvSpPr txBox="1">
            <a:spLocks noChangeArrowheads="1"/>
          </p:cNvSpPr>
          <p:nvPr/>
        </p:nvSpPr>
        <p:spPr bwMode="auto">
          <a:xfrm>
            <a:off x="873125" y="65088"/>
            <a:ext cx="7419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3300"/>
                </a:solidFill>
                <a:latin typeface="Arial" charset="0"/>
              </a:rPr>
              <a:t>Администрация города Перми</a:t>
            </a:r>
          </a:p>
        </p:txBody>
      </p:sp>
      <p:sp>
        <p:nvSpPr>
          <p:cNvPr id="5125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6732588" y="66341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61BACD-1919-4D18-9678-4FBA97B2E53A}" type="slidenum">
              <a:rPr lang="ru-RU" altLang="ru-RU" sz="1200" b="1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 b="1" smtClean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3150" y="3279775"/>
            <a:ext cx="3267075" cy="7175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Выполнение проектно-изыскательских работ для строительства парка культуры и отдыха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3150" y="2466975"/>
            <a:ext cx="3282950" cy="7016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Установка и замена дорожного ограждения барьерного типа в рамках обустройства автомобильных дорог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3150" y="6021388"/>
            <a:ext cx="7891463" cy="6238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/>
              <a:t>Перед началом закупочных процедур заказчику необходимо провести анализ закупок в плане-графике закупок на соответствие наименования закупки наименованию СПГЗ в спецификации</a:t>
            </a:r>
          </a:p>
        </p:txBody>
      </p:sp>
      <p:pic>
        <p:nvPicPr>
          <p:cNvPr id="42" name="Picture 4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5" y="711200"/>
            <a:ext cx="843620" cy="7735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36" y="6006060"/>
            <a:ext cx="759837" cy="6967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073150" y="1674813"/>
            <a:ext cx="3267075" cy="7191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Наименование объекта закупки (=СПГЗ в РИС ПК):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64163" y="1652588"/>
            <a:ext cx="3671887" cy="7191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Наименование предмета контракта</a:t>
            </a:r>
          </a:p>
        </p:txBody>
      </p:sp>
      <p:grpSp>
        <p:nvGrpSpPr>
          <p:cNvPr id="5133" name="Группа 8"/>
          <p:cNvGrpSpPr>
            <a:grpSpLocks/>
          </p:cNvGrpSpPr>
          <p:nvPr/>
        </p:nvGrpSpPr>
        <p:grpSpPr bwMode="auto">
          <a:xfrm>
            <a:off x="4583113" y="2700338"/>
            <a:ext cx="663575" cy="288925"/>
            <a:chOff x="4556447" y="1982300"/>
            <a:chExt cx="663625" cy="288148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4556447" y="2055129"/>
              <a:ext cx="663625" cy="0"/>
            </a:xfrm>
            <a:prstGeom prst="line">
              <a:avLst/>
            </a:prstGeom>
            <a:ln w="111125" cap="rnd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4556447" y="2197619"/>
              <a:ext cx="663625" cy="0"/>
            </a:xfrm>
            <a:prstGeom prst="line">
              <a:avLst/>
            </a:prstGeom>
            <a:ln w="111125" cap="rnd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4629478" y="1982300"/>
              <a:ext cx="501688" cy="288148"/>
            </a:xfrm>
            <a:prstGeom prst="line">
              <a:avLst/>
            </a:prstGeom>
            <a:ln w="111125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Скругленный прямоугольник 22"/>
          <p:cNvSpPr/>
          <p:nvPr/>
        </p:nvSpPr>
        <p:spPr>
          <a:xfrm>
            <a:off x="5364163" y="2506663"/>
            <a:ext cx="3671887" cy="7016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100" dirty="0"/>
              <a:t>Выполнение работ по изготовлению остановочных павильонов и их установке на остановочные пункты, используемые в регулярных перевозках пассажиров на территории города Перми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364163" y="3265488"/>
            <a:ext cx="3671887" cy="7159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Выполнение проектно-изыскательских работ по капитальному ремонту бульвара им. Советской Армии от ул. 1-я Красноармейская до ул. Белинского</a:t>
            </a:r>
          </a:p>
        </p:txBody>
      </p:sp>
      <p:grpSp>
        <p:nvGrpSpPr>
          <p:cNvPr id="5136" name="Группа 25"/>
          <p:cNvGrpSpPr>
            <a:grpSpLocks/>
          </p:cNvGrpSpPr>
          <p:nvPr/>
        </p:nvGrpSpPr>
        <p:grpSpPr bwMode="auto">
          <a:xfrm>
            <a:off x="4538663" y="3478213"/>
            <a:ext cx="663575" cy="288925"/>
            <a:chOff x="4556447" y="1982300"/>
            <a:chExt cx="663625" cy="288148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4556447" y="2055129"/>
              <a:ext cx="663625" cy="0"/>
            </a:xfrm>
            <a:prstGeom prst="line">
              <a:avLst/>
            </a:prstGeom>
            <a:ln w="111125" cap="rnd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4556447" y="2197619"/>
              <a:ext cx="663625" cy="0"/>
            </a:xfrm>
            <a:prstGeom prst="line">
              <a:avLst/>
            </a:prstGeom>
            <a:ln w="111125" cap="rnd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4629478" y="1982300"/>
              <a:ext cx="501688" cy="288148"/>
            </a:xfrm>
            <a:prstGeom prst="line">
              <a:avLst/>
            </a:prstGeom>
            <a:ln w="111125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Скругленный прямоугольник 25"/>
          <p:cNvSpPr/>
          <p:nvPr/>
        </p:nvSpPr>
        <p:spPr>
          <a:xfrm>
            <a:off x="1073150" y="4259263"/>
            <a:ext cx="3267075" cy="7175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Содержание и ремонт автомобильных дорог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359400" y="4048125"/>
            <a:ext cx="3671888" cy="9001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Выполнение работ по ремонту тротуаров, пешеходных дорожек и газонов вдоль тротуаров, пешеходных дорожек в поселке Новые </a:t>
            </a:r>
            <a:r>
              <a:rPr lang="ru-RU" sz="1200" dirty="0" err="1"/>
              <a:t>Ляды</a:t>
            </a:r>
            <a:r>
              <a:rPr lang="ru-RU" sz="1200" dirty="0"/>
              <a:t> города Перми в 2019 году</a:t>
            </a:r>
          </a:p>
        </p:txBody>
      </p:sp>
      <p:grpSp>
        <p:nvGrpSpPr>
          <p:cNvPr id="5139" name="Группа 25"/>
          <p:cNvGrpSpPr>
            <a:grpSpLocks/>
          </p:cNvGrpSpPr>
          <p:nvPr/>
        </p:nvGrpSpPr>
        <p:grpSpPr bwMode="auto">
          <a:xfrm>
            <a:off x="4516438" y="4394200"/>
            <a:ext cx="663575" cy="288925"/>
            <a:chOff x="4556447" y="1982300"/>
            <a:chExt cx="663625" cy="288148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4556447" y="2055129"/>
              <a:ext cx="663625" cy="0"/>
            </a:xfrm>
            <a:prstGeom prst="line">
              <a:avLst/>
            </a:prstGeom>
            <a:ln w="111125" cap="rnd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4556447" y="2197619"/>
              <a:ext cx="663625" cy="0"/>
            </a:xfrm>
            <a:prstGeom prst="line">
              <a:avLst/>
            </a:prstGeom>
            <a:ln w="111125" cap="rnd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4629478" y="1982300"/>
              <a:ext cx="501688" cy="288148"/>
            </a:xfrm>
            <a:prstGeom prst="line">
              <a:avLst/>
            </a:prstGeom>
            <a:ln w="111125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Скругленный прямоугольник 35"/>
          <p:cNvSpPr/>
          <p:nvPr/>
        </p:nvSpPr>
        <p:spPr>
          <a:xfrm>
            <a:off x="1073150" y="5168900"/>
            <a:ext cx="3257550" cy="7175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Организация и проведение туристического слета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341938" y="5005388"/>
            <a:ext cx="3673475" cy="900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Оказание услуг по организации и проведению календарных спортивно - массовых и </a:t>
            </a:r>
            <a:r>
              <a:rPr lang="ru-RU" sz="1200" dirty="0" err="1"/>
              <a:t>физкультурно</a:t>
            </a:r>
            <a:r>
              <a:rPr lang="ru-RU" sz="1200" dirty="0"/>
              <a:t> - оздоровительных мероприятий в 2019 году</a:t>
            </a:r>
          </a:p>
        </p:txBody>
      </p:sp>
      <p:grpSp>
        <p:nvGrpSpPr>
          <p:cNvPr id="5142" name="Группа 25"/>
          <p:cNvGrpSpPr>
            <a:grpSpLocks/>
          </p:cNvGrpSpPr>
          <p:nvPr/>
        </p:nvGrpSpPr>
        <p:grpSpPr bwMode="auto">
          <a:xfrm>
            <a:off x="4516438" y="5384800"/>
            <a:ext cx="663575" cy="288925"/>
            <a:chOff x="4556447" y="1982300"/>
            <a:chExt cx="663625" cy="288148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>
              <a:off x="4556447" y="2055129"/>
              <a:ext cx="663625" cy="0"/>
            </a:xfrm>
            <a:prstGeom prst="line">
              <a:avLst/>
            </a:prstGeom>
            <a:ln w="111125" cap="rnd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4556447" y="2197619"/>
              <a:ext cx="663625" cy="0"/>
            </a:xfrm>
            <a:prstGeom prst="line">
              <a:avLst/>
            </a:prstGeom>
            <a:ln w="111125" cap="rnd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4629478" y="1982300"/>
              <a:ext cx="501688" cy="288148"/>
            </a:xfrm>
            <a:prstGeom prst="line">
              <a:avLst/>
            </a:prstGeom>
            <a:ln w="111125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43" name="Picture 7" descr="C:\Users\T.Kulikova\Desktop\ЙЙЙ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52588"/>
            <a:ext cx="78263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Скругленный прямоугольник 42"/>
          <p:cNvSpPr/>
          <p:nvPr/>
        </p:nvSpPr>
        <p:spPr bwMode="auto">
          <a:xfrm>
            <a:off x="68263" y="2506663"/>
            <a:ext cx="962025" cy="6619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ДЕПАРТА-МЕНТ </a:t>
            </a:r>
            <a:r>
              <a:rPr lang="ru-RU" sz="9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 И </a:t>
            </a: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ТРАНСПОР-ТА</a:t>
            </a:r>
            <a:endParaRPr lang="ru-RU" sz="9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 bwMode="auto">
          <a:xfrm>
            <a:off x="68263" y="3332163"/>
            <a:ext cx="962025" cy="6492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ПЕРМБЛАГОУСТРОЙСТВО</a:t>
            </a:r>
          </a:p>
        </p:txBody>
      </p:sp>
      <p:sp>
        <p:nvSpPr>
          <p:cNvPr id="45" name="Скругленный прямоугольник 44"/>
          <p:cNvSpPr/>
          <p:nvPr/>
        </p:nvSpPr>
        <p:spPr bwMode="auto">
          <a:xfrm>
            <a:off x="68263" y="4259263"/>
            <a:ext cx="962025" cy="7175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БЛАГОУСТРОЙСТВО НОВЫЕ ЛЯДЫ</a:t>
            </a:r>
          </a:p>
        </p:txBody>
      </p:sp>
      <p:sp>
        <p:nvSpPr>
          <p:cNvPr id="46" name="Скругленный прямоугольник 45"/>
          <p:cNvSpPr/>
          <p:nvPr/>
        </p:nvSpPr>
        <p:spPr bwMode="auto">
          <a:xfrm>
            <a:off x="68263" y="5168900"/>
            <a:ext cx="962025" cy="7175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КИРОВСКОГО Р-НА</a:t>
            </a:r>
          </a:p>
        </p:txBody>
      </p:sp>
    </p:spTree>
    <p:extLst>
      <p:ext uri="{BB962C8B-B14F-4D97-AF65-F5344CB8AC3E}">
        <p14:creationId xmlns:p14="http://schemas.microsoft.com/office/powerpoint/2010/main" val="159790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6022" y="980728"/>
            <a:ext cx="7871126" cy="101566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В соответствии </a:t>
            </a:r>
            <a:r>
              <a:rPr lang="ru-RU" b="1" dirty="0"/>
              <a:t>с распоряжением администрации </a:t>
            </a:r>
            <a:r>
              <a:rPr lang="ru-RU" b="1" dirty="0" smtClean="0"/>
              <a:t>г. </a:t>
            </a:r>
            <a:r>
              <a:rPr lang="ru-RU" b="1" dirty="0"/>
              <a:t>Перми от 10.08.2018 № 86 </a:t>
            </a:r>
            <a:r>
              <a:rPr lang="ru-RU" b="1" dirty="0" smtClean="0"/>
              <a:t>с 01.01.2019 г. </a:t>
            </a:r>
            <a:r>
              <a:rPr lang="ru-RU" sz="2400" b="1" u="sng" dirty="0" smtClean="0">
                <a:solidFill>
                  <a:srgbClr val="FF0000"/>
                </a:solidFill>
              </a:rPr>
              <a:t>все закупки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осуществляются с использованием РИС Закупки ПК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11561" y="2451502"/>
            <a:ext cx="7871126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Исключения</a:t>
            </a:r>
            <a:r>
              <a:rPr lang="en-US" sz="1600" b="1" dirty="0" smtClean="0"/>
              <a:t>: (</a:t>
            </a:r>
            <a:r>
              <a:rPr lang="ru-RU" sz="1600" b="1" dirty="0" smtClean="0"/>
              <a:t>Размещаются в ЕИС напрямую)</a:t>
            </a:r>
            <a:endParaRPr lang="ru-RU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48170" y="2955558"/>
            <a:ext cx="7566057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- разъяснения </a:t>
            </a:r>
            <a:r>
              <a:rPr lang="ru-RU" sz="1600" b="1" dirty="0"/>
              <a:t>по объявленным </a:t>
            </a:r>
            <a:r>
              <a:rPr lang="ru-RU" sz="1600" b="1" dirty="0" smtClean="0"/>
              <a:t>процедурам</a:t>
            </a:r>
            <a:endParaRPr lang="ru-RU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48169" y="3453970"/>
            <a:ext cx="7538536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- </a:t>
            </a:r>
            <a:r>
              <a:rPr lang="ru-RU" sz="1600" b="1" dirty="0"/>
              <a:t>протоколы по закупкам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8170" y="3963670"/>
            <a:ext cx="7548832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- решения заказчика об одностороннем отказе от исполнения контракта</a:t>
            </a:r>
            <a:endParaRPr lang="ru-RU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39049" y="4467726"/>
            <a:ext cx="7557953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- </a:t>
            </a:r>
            <a:r>
              <a:rPr lang="ru-RU" sz="1600" b="1" dirty="0"/>
              <a:t>информация о </a:t>
            </a:r>
            <a:r>
              <a:rPr lang="ru-RU" sz="1600" b="1" dirty="0" smtClean="0"/>
              <a:t>не предоставлении </a:t>
            </a:r>
            <a:r>
              <a:rPr lang="ru-RU" sz="1600" b="1" dirty="0"/>
              <a:t>участником закупки сведений о субподрядчиках, соисполнителях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9557" y="5295262"/>
            <a:ext cx="7566057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 - </a:t>
            </a:r>
            <a:r>
              <a:rPr lang="ru-RU" sz="1600" b="1" dirty="0"/>
              <a:t>отчеты по закупкам, которые размещаются напрямую в ЕИС или электронной площадке.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752" y="5972370"/>
            <a:ext cx="2773479" cy="75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202020"/>
            <a:ext cx="2009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2019"/>
            <a:ext cx="2124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446856" y="260648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РИС Закупки ПК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rgbClr val="004A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1561" y="322342"/>
            <a:ext cx="7920880" cy="442362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63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0834" t="9020" r="11643" b="9221"/>
          <a:stretch/>
        </p:blipFill>
        <p:spPr>
          <a:xfrm>
            <a:off x="1010878" y="1596365"/>
            <a:ext cx="7101556" cy="4213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18580" t="69733" r="18023" b="19392"/>
          <a:stretch/>
        </p:blipFill>
        <p:spPr>
          <a:xfrm>
            <a:off x="1413501" y="5949280"/>
            <a:ext cx="6296310" cy="780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07991" y="800708"/>
            <a:ext cx="8352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 условием размещения извещений, изменений извещений о проведении закупок в ЕИС является согласование данного извещения в личном кабинете  уполномоченного органа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сформированного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переданного Заказчиком из РИС Закупки ПК.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836713"/>
            <a:ext cx="8486600" cy="66665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4A82"/>
                </a:solidFill>
              </a:ln>
            </a:endParaRPr>
          </a:p>
        </p:txBody>
      </p:sp>
      <p:pic>
        <p:nvPicPr>
          <p:cNvPr id="8194" name="Picture 2" descr="Картинки по запросу Согласован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15072"/>
            <a:ext cx="2590850" cy="159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46856" y="260648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извещений уполномоченным органом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rgbClr val="004A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561" y="322342"/>
            <a:ext cx="7920880" cy="442362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78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97" y="1268760"/>
            <a:ext cx="61817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608745" y="2348880"/>
            <a:ext cx="63599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"Непредвиденная ошибка в интеграционном адаптере РГК. </a:t>
            </a:r>
            <a:r>
              <a:rPr lang="en-US" sz="1200" dirty="0" err="1"/>
              <a:t>java.lang.NullPointerException</a:t>
            </a:r>
            <a:r>
              <a:rPr lang="en-US" sz="1200" dirty="0"/>
              <a:t> at ru.lanit.rgk.integration.adapter.mapper.contractinfo.ContractInfo2015Mapper.mapCantSetQuantity(</a:t>
            </a:r>
            <a:r>
              <a:rPr lang="en-US" sz="1200" dirty="0">
                <a:hlinkClick r:id="rId3"/>
              </a:rPr>
              <a:t>ContractInfo2015Mapper.java:3537</a:t>
            </a:r>
            <a:r>
              <a:rPr lang="en-US" sz="1200" dirty="0"/>
              <a:t>) at</a:t>
            </a:r>
            <a:r>
              <a:rPr lang="en-US" sz="1200" dirty="0">
                <a:hlinkClick r:id="rId4"/>
              </a:rPr>
              <a:t>ru.lanit.rgk.integration.adapter.mapper.contractinfo.ContractInfo2015Mapper.map</a:t>
            </a:r>
            <a:r>
              <a:rPr lang="en-US" sz="1200" dirty="0"/>
              <a:t>(</a:t>
            </a:r>
            <a:r>
              <a:rPr lang="en-US" sz="1200" dirty="0">
                <a:hlinkClick r:id="rId5"/>
              </a:rPr>
              <a:t>ContractInfo2015Mapper.java:622</a:t>
            </a:r>
            <a:r>
              <a:rPr lang="en-US" sz="1200" dirty="0"/>
              <a:t>) at ru.lanit.rgk.integration.adapter.mapper.contractinfo.ContractInfo2015Mapper$$</a:t>
            </a:r>
            <a:r>
              <a:rPr lang="en-US" sz="1200" dirty="0" err="1"/>
              <a:t>FastClassByCGLIB</a:t>
            </a:r>
            <a:r>
              <a:rPr lang="en-US" sz="1200" dirty="0"/>
              <a:t>$$deb31dea.invoke(&lt;generated&gt;) at </a:t>
            </a:r>
            <a:r>
              <a:rPr lang="en-US" sz="1200" dirty="0" err="1"/>
              <a:t>org.springframework.cglib.proxy.MethodProxy.invoke</a:t>
            </a:r>
            <a:r>
              <a:rPr lang="en-US" sz="1200" dirty="0"/>
              <a:t>..."</a:t>
            </a:r>
            <a:endParaRPr lang="ru-RU" sz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128826" y="4675132"/>
            <a:ext cx="61787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"org.springframwork.http.converter.HttpMessageNotReadableException: JSON parse error: Can not </a:t>
            </a:r>
            <a:r>
              <a:rPr lang="en-US" sz="1200" dirty="0" err="1"/>
              <a:t>deserialize</a:t>
            </a:r>
            <a:r>
              <a:rPr lang="en-US" sz="1200" dirty="0"/>
              <a:t> instance if </a:t>
            </a:r>
            <a:r>
              <a:rPr lang="en-US" sz="1200" dirty="0" err="1"/>
              <a:t>java.util.ArrayList</a:t>
            </a:r>
            <a:r>
              <a:rPr lang="en-US" sz="1200" dirty="0"/>
              <a:t> out of STAR_OBJECT token..."</a:t>
            </a:r>
            <a:endParaRPr lang="ru-RU" sz="1200" dirty="0"/>
          </a:p>
        </p:txBody>
      </p:sp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55" y="1268760"/>
            <a:ext cx="730102" cy="72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43" y="2645503"/>
            <a:ext cx="730102" cy="72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324" y="4541463"/>
            <a:ext cx="730102" cy="72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трелка вправо с вырезом 23"/>
          <p:cNvSpPr/>
          <p:nvPr/>
        </p:nvSpPr>
        <p:spPr>
          <a:xfrm rot="5400000">
            <a:off x="4645606" y="4951670"/>
            <a:ext cx="300809" cy="6710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02475" y="5509613"/>
            <a:ext cx="4572507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 запрос в техническую поддержку РИС Закупки ПК </a:t>
            </a:r>
            <a:r>
              <a:rPr lang="en-US" dirty="0"/>
              <a:t> </a:t>
            </a:r>
            <a:endParaRPr lang="ru-RU" dirty="0" smtClean="0"/>
          </a:p>
          <a:p>
            <a:pPr algn="ctr"/>
            <a:r>
              <a:rPr lang="en-US" b="1" dirty="0" smtClean="0">
                <a:hlinkClick r:id="rId7"/>
              </a:rPr>
              <a:t>support-goszakaz@permkrai.ru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46856" y="260648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ошибки систем РИС Закупки ПК и АЦК-Финансы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rgbClr val="004A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1561" y="322342"/>
            <a:ext cx="7920880" cy="442362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63" y="5445224"/>
            <a:ext cx="4244641" cy="957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10" y="3475067"/>
            <a:ext cx="3525042" cy="16319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0"/>
          <a:stretch/>
        </p:blipFill>
        <p:spPr bwMode="auto">
          <a:xfrm>
            <a:off x="189063" y="1782662"/>
            <a:ext cx="4166913" cy="1145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46856" y="260648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поставки товаров, выполнения работ, оказания услуг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rgbClr val="004A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561" y="322342"/>
            <a:ext cx="7920880" cy="442362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35016" y="1008948"/>
            <a:ext cx="3650082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Срок поставки </a:t>
            </a:r>
            <a:r>
              <a:rPr lang="ru-RU" sz="1600" b="1" dirty="0" smtClean="0"/>
              <a:t>ТРУ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82359" y="1009900"/>
            <a:ext cx="3650082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Срок исполнения контракта</a:t>
            </a:r>
            <a:endParaRPr lang="ru-RU" sz="1600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691680" y="2996952"/>
            <a:ext cx="83518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572381" y="2996952"/>
            <a:ext cx="83518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62685" y="302831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выгружается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668" y="1782661"/>
            <a:ext cx="4084967" cy="1145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140" y="3506341"/>
            <a:ext cx="3039344" cy="2059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492117" y="302831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выгружается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38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469498" y="188640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требования (ч.2 ст.31 44-ФЗ) к наличию опыта работы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rgbClr val="004A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188640"/>
            <a:ext cx="8136904" cy="442362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14537" t="15223" r="824"/>
          <a:stretch/>
        </p:blipFill>
        <p:spPr bwMode="auto">
          <a:xfrm>
            <a:off x="575957" y="1460906"/>
            <a:ext cx="8016683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1527" y="2973074"/>
            <a:ext cx="208823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61655" y="4149080"/>
            <a:ext cx="3898776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28543" y="4365104"/>
            <a:ext cx="331236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5957" y="1460906"/>
            <a:ext cx="8016683" cy="38884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Картинки по запросу bcgjkytybt rjynhfrnj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349338"/>
            <a:ext cx="3600400" cy="151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88818" y="643231"/>
            <a:ext cx="788803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Постановление Правительства РФ от 04.02.2015 N </a:t>
            </a:r>
            <a:r>
              <a:rPr lang="ru-RU" sz="900" b="1" dirty="0" smtClean="0"/>
              <a:t>99 (ред</a:t>
            </a:r>
            <a:r>
              <a:rPr lang="ru-RU" sz="900" b="1" dirty="0"/>
              <a:t>. от 21.03.2019)</a:t>
            </a:r>
          </a:p>
          <a:p>
            <a:pPr algn="just"/>
            <a:r>
              <a:rPr lang="ru-RU" sz="800" dirty="0"/>
              <a:t>"Об установлении дополнительных требований к участникам закупки отдельных видов товаров, работ, услуг, случаев отнесения товаров, работ, услуг к товарам, работам, услугам, которые по причине их технической и (или) технологической сложности, инновационного, высокотехнологичного или специализированного характера способны поставить, выполнить, оказать только поставщики (подрядчики, исполнители), имеющие необходимый уровень квалификации, а также документов, подтверждающих соответствие участников закупки указанным дополнительным требованиям"</a:t>
            </a:r>
          </a:p>
        </p:txBody>
      </p:sp>
    </p:spTree>
    <p:extLst>
      <p:ext uri="{BB962C8B-B14F-4D97-AF65-F5344CB8AC3E}">
        <p14:creationId xmlns:p14="http://schemas.microsoft.com/office/powerpoint/2010/main" val="58482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7758</TotalTime>
  <Words>1309</Words>
  <Application>Microsoft Office PowerPoint</Application>
  <PresentationFormat>Экран (4:3)</PresentationFormat>
  <Paragraphs>133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Главная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Размещение процедуры закупки до принятия решения о бюджете</dc:title>
  <dc:creator>Мохов Денис Анатольевич</dc:creator>
  <cp:lastModifiedBy>Мохов Денис Анатольевич</cp:lastModifiedBy>
  <cp:revision>194</cp:revision>
  <cp:lastPrinted>2019-04-23T14:17:10Z</cp:lastPrinted>
  <dcterms:created xsi:type="dcterms:W3CDTF">2018-11-26T11:50:29Z</dcterms:created>
  <dcterms:modified xsi:type="dcterms:W3CDTF">2019-04-24T07:55:21Z</dcterms:modified>
</cp:coreProperties>
</file>