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7">
  <p:sldMasterIdLst>
    <p:sldMasterId id="2147493455" r:id="rId4"/>
  </p:sldMasterIdLst>
  <p:notesMasterIdLst>
    <p:notesMasterId r:id="rId24"/>
  </p:notesMasterIdLst>
  <p:handoutMasterIdLst>
    <p:handoutMasterId r:id="rId25"/>
  </p:handoutMasterIdLst>
  <p:sldIdLst>
    <p:sldId id="256" r:id="rId5"/>
    <p:sldId id="735" r:id="rId6"/>
    <p:sldId id="1077" r:id="rId7"/>
    <p:sldId id="505" r:id="rId8"/>
    <p:sldId id="1085" r:id="rId9"/>
    <p:sldId id="1078" r:id="rId10"/>
    <p:sldId id="743" r:id="rId11"/>
    <p:sldId id="1086" r:id="rId12"/>
    <p:sldId id="1087" r:id="rId13"/>
    <p:sldId id="1049" r:id="rId14"/>
    <p:sldId id="1088" r:id="rId15"/>
    <p:sldId id="1089" r:id="rId16"/>
    <p:sldId id="424" r:id="rId17"/>
    <p:sldId id="1090" r:id="rId18"/>
    <p:sldId id="1091" r:id="rId19"/>
    <p:sldId id="1092" r:id="rId20"/>
    <p:sldId id="1093" r:id="rId21"/>
    <p:sldId id="1094" r:id="rId22"/>
    <p:sldId id="367" r:id="rId23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1" userDrawn="1">
          <p15:clr>
            <a:srgbClr val="A4A3A4"/>
          </p15:clr>
        </p15:guide>
        <p15:guide id="2" pos="5443" userDrawn="1">
          <p15:clr>
            <a:srgbClr val="A4A3A4"/>
          </p15:clr>
        </p15:guide>
        <p15:guide id="3" pos="226" userDrawn="1">
          <p15:clr>
            <a:srgbClr val="A4A3A4"/>
          </p15:clr>
        </p15:guide>
        <p15:guide id="4" orient="horz" pos="758" userDrawn="1">
          <p15:clr>
            <a:srgbClr val="A4A3A4"/>
          </p15:clr>
        </p15:guide>
        <p15:guide id="5" pos="1610" userDrawn="1">
          <p15:clr>
            <a:srgbClr val="A4A3A4"/>
          </p15:clr>
        </p15:guide>
        <p15:guide id="6" pos="1791" userDrawn="1">
          <p15:clr>
            <a:srgbClr val="A4A3A4"/>
          </p15:clr>
        </p15:guide>
        <p15:guide id="7" pos="2993" userDrawn="1">
          <p15:clr>
            <a:srgbClr val="A4A3A4"/>
          </p15:clr>
        </p15:guide>
        <p15:guide id="8" pos="3175" userDrawn="1">
          <p15:clr>
            <a:srgbClr val="A4A3A4"/>
          </p15:clr>
        </p15:guide>
        <p15:guide id="9" pos="435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расов Евгений Олегович" initials="ТЕО" lastIdx="3" clrIdx="0">
    <p:extLst>
      <p:ext uri="{19B8F6BF-5375-455C-9EA6-DF929625EA0E}">
        <p15:presenceInfo xmlns:p15="http://schemas.microsoft.com/office/powerpoint/2012/main" userId="S-1-5-21-1808683317-34634761-3914636862-2859" providerId="AD"/>
      </p:ext>
    </p:extLst>
  </p:cmAuthor>
  <p:cmAuthor id="2" name="Иванкина Оксана Александровна" initials="ИОА" lastIdx="4" clrIdx="1">
    <p:extLst>
      <p:ext uri="{19B8F6BF-5375-455C-9EA6-DF929625EA0E}">
        <p15:presenceInfo xmlns:p15="http://schemas.microsoft.com/office/powerpoint/2012/main" userId="S-1-5-21-1808683317-34634761-3914636862-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79D"/>
    <a:srgbClr val="2182A5"/>
    <a:srgbClr val="B6D6E1"/>
    <a:srgbClr val="777777"/>
    <a:srgbClr val="338CAC"/>
    <a:srgbClr val="A3CBD9"/>
    <a:srgbClr val="59A1BB"/>
    <a:srgbClr val="6BACC3"/>
    <a:srgbClr val="91C1D2"/>
    <a:srgbClr val="7EB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6" autoAdjust="0"/>
    <p:restoredTop sz="90780" autoAdjust="0"/>
  </p:normalViewPr>
  <p:slideViewPr>
    <p:cSldViewPr snapToGrid="0" snapToObjects="1">
      <p:cViewPr varScale="1">
        <p:scale>
          <a:sx n="154" d="100"/>
          <a:sy n="154" d="100"/>
        </p:scale>
        <p:origin x="288" y="126"/>
      </p:cViewPr>
      <p:guideLst>
        <p:guide orient="horz" pos="2731"/>
        <p:guide pos="5443"/>
        <p:guide pos="226"/>
        <p:guide orient="horz" pos="758"/>
        <p:guide pos="1610"/>
        <p:guide pos="1791"/>
        <p:guide pos="2993"/>
        <p:guide pos="3175"/>
        <p:guide pos="43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92" d="100"/>
          <a:sy n="92" d="100"/>
        </p:scale>
        <p:origin x="375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B2EA0081-9C18-4B68-8967-B5CEA6F6DB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B19283A-78B1-446C-A7ED-C3E5CC04EB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AB2DB-D736-454A-8D5F-7B7E69DEE7D0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455EADE-F9C1-4848-9E2B-CA36AF35E6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1D135DE-EF85-44B3-8C32-6C82598EA6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9F4BB-6A0A-47C5-AD66-49A9BBC10E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58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08B6B-4F33-48BF-8AD0-200A6C2A1239}" type="datetimeFigureOut">
              <a:rPr lang="ru-RU" smtClean="0"/>
              <a:pPr/>
              <a:t>24.09.2021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DD61C-9FD8-42CB-BB79-AED4210F61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4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BE405CA-9A1A-4684-A504-4C78A0A59989}"/>
              </a:ext>
            </a:extLst>
          </p:cNvPr>
          <p:cNvSpPr/>
          <p:nvPr userDrawn="1"/>
        </p:nvSpPr>
        <p:spPr>
          <a:xfrm>
            <a:off x="1" y="0"/>
            <a:ext cx="358763" cy="5143500"/>
          </a:xfrm>
          <a:prstGeom prst="rect">
            <a:avLst/>
          </a:prstGeom>
          <a:solidFill>
            <a:srgbClr val="0E77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2751D73-5A1D-4AC3-BFCE-6A8A43FC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4793069"/>
            <a:ext cx="361284" cy="273844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96C8515D-DFE7-488C-A461-EF6846AE22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79674" y="111386"/>
            <a:ext cx="1967344" cy="52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8316644-B8F5-4A9C-9010-E9F1D60CA1D1}"/>
              </a:ext>
            </a:extLst>
          </p:cNvPr>
          <p:cNvSpPr/>
          <p:nvPr userDrawn="1"/>
        </p:nvSpPr>
        <p:spPr>
          <a:xfrm>
            <a:off x="1" y="0"/>
            <a:ext cx="358763" cy="5143500"/>
          </a:xfrm>
          <a:prstGeom prst="rect">
            <a:avLst/>
          </a:prstGeom>
          <a:solidFill>
            <a:srgbClr val="0E77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8CD635FF-37F7-4C94-A1D4-A39345C9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4793069"/>
            <a:ext cx="358836" cy="273844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A3C392A-24ED-4AAD-A452-2C8ED6CFF3E2}"/>
              </a:ext>
            </a:extLst>
          </p:cNvPr>
          <p:cNvSpPr/>
          <p:nvPr userDrawn="1"/>
        </p:nvSpPr>
        <p:spPr>
          <a:xfrm>
            <a:off x="358837" y="1"/>
            <a:ext cx="6595080" cy="751190"/>
          </a:xfrm>
          <a:prstGeom prst="rect">
            <a:avLst/>
          </a:prstGeom>
          <a:solidFill>
            <a:srgbClr val="B6D6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E8DD20E9-F318-4375-BCEB-DAEC80584D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79674" y="111386"/>
            <a:ext cx="1967344" cy="52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3F9326E-A8A5-441B-8205-132986742B83}"/>
              </a:ext>
            </a:extLst>
          </p:cNvPr>
          <p:cNvSpPr/>
          <p:nvPr userDrawn="1"/>
        </p:nvSpPr>
        <p:spPr>
          <a:xfrm>
            <a:off x="1" y="0"/>
            <a:ext cx="358763" cy="5143500"/>
          </a:xfrm>
          <a:prstGeom prst="rect">
            <a:avLst/>
          </a:prstGeom>
          <a:solidFill>
            <a:srgbClr val="0E77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66B8721-796F-4556-8C71-DD901213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4793069"/>
            <a:ext cx="361284" cy="273844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B08991A-A42D-421A-9727-1EB958E93288}"/>
              </a:ext>
            </a:extLst>
          </p:cNvPr>
          <p:cNvSpPr/>
          <p:nvPr userDrawn="1"/>
        </p:nvSpPr>
        <p:spPr>
          <a:xfrm>
            <a:off x="358837" y="1"/>
            <a:ext cx="6595080" cy="751190"/>
          </a:xfrm>
          <a:prstGeom prst="rect">
            <a:avLst/>
          </a:prstGeom>
          <a:solidFill>
            <a:srgbClr val="B6D6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8F61E16B-B140-49E9-8914-968A2E0261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79674" y="111386"/>
            <a:ext cx="1967344" cy="52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A45C0CF-4837-4BD0-9911-34BB64F58A34}"/>
              </a:ext>
            </a:extLst>
          </p:cNvPr>
          <p:cNvSpPr/>
          <p:nvPr userDrawn="1"/>
        </p:nvSpPr>
        <p:spPr>
          <a:xfrm>
            <a:off x="1" y="0"/>
            <a:ext cx="358763" cy="5143500"/>
          </a:xfrm>
          <a:prstGeom prst="rect">
            <a:avLst/>
          </a:prstGeom>
          <a:solidFill>
            <a:srgbClr val="0E77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EAE60FC-3796-45F8-A042-74F6D1F32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4793069"/>
            <a:ext cx="361284" cy="273844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714F785-ADF9-4E04-A84E-D3F6E09178A2}"/>
              </a:ext>
            </a:extLst>
          </p:cNvPr>
          <p:cNvSpPr/>
          <p:nvPr userDrawn="1"/>
        </p:nvSpPr>
        <p:spPr>
          <a:xfrm>
            <a:off x="358837" y="1"/>
            <a:ext cx="6595080" cy="751190"/>
          </a:xfrm>
          <a:prstGeom prst="rect">
            <a:avLst/>
          </a:prstGeom>
          <a:solidFill>
            <a:srgbClr val="B6D6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BEFF7512-4903-4377-B3FF-A498B55ADA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79674" y="111386"/>
            <a:ext cx="1967344" cy="52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93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sv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A22D856-B1DB-4701-8E3A-B01172117B3A}"/>
              </a:ext>
            </a:extLst>
          </p:cNvPr>
          <p:cNvSpPr/>
          <p:nvPr/>
        </p:nvSpPr>
        <p:spPr>
          <a:xfrm>
            <a:off x="1" y="0"/>
            <a:ext cx="4008814" cy="5143500"/>
          </a:xfrm>
          <a:prstGeom prst="rect">
            <a:avLst/>
          </a:prstGeom>
          <a:solidFill>
            <a:srgbClr val="0E77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FBAF20B-54C9-4523-BC3C-52DD464CF4B1}"/>
              </a:ext>
            </a:extLst>
          </p:cNvPr>
          <p:cNvSpPr txBox="1"/>
          <p:nvPr/>
        </p:nvSpPr>
        <p:spPr>
          <a:xfrm>
            <a:off x="705933" y="811060"/>
            <a:ext cx="37842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Новые правила закупки радиоэлектронной продукции.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532BB7-82B6-4404-934D-0EAB164838BB}"/>
              </a:ext>
            </a:extLst>
          </p:cNvPr>
          <p:cNvSpPr txBox="1"/>
          <p:nvPr/>
        </p:nvSpPr>
        <p:spPr>
          <a:xfrm>
            <a:off x="719138" y="4806881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</a:rPr>
              <a:t>20</a:t>
            </a:r>
            <a:r>
              <a:rPr lang="en-US" sz="1000" dirty="0">
                <a:solidFill>
                  <a:schemeClr val="bg1"/>
                </a:solidFill>
              </a:rPr>
              <a:t>2</a:t>
            </a:r>
            <a:r>
              <a:rPr lang="ru-RU" sz="1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5933" y="3252604"/>
            <a:ext cx="29766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Некрасов Василий Александрович</a:t>
            </a:r>
          </a:p>
          <a:p>
            <a:endParaRPr lang="ru-RU" sz="800" i="1" dirty="0">
              <a:solidFill>
                <a:schemeClr val="bg1"/>
              </a:solidFill>
            </a:endParaRPr>
          </a:p>
          <a:p>
            <a:r>
              <a:rPr lang="ru-RU" sz="1600" i="1" dirty="0">
                <a:solidFill>
                  <a:schemeClr val="bg1"/>
                </a:solidFill>
              </a:rPr>
              <a:t>Руководитель Департамента методологии АО «ТЭК-Торг»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5C307D8-E546-488C-8BE8-BC2832AFF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0897" y="90398"/>
            <a:ext cx="5053102" cy="505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406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A55EA10-EBB7-45DB-A69B-A0471A32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38DA95F-6242-46B7-BC56-327571537314}"/>
              </a:ext>
            </a:extLst>
          </p:cNvPr>
          <p:cNvSpPr txBox="1"/>
          <p:nvPr/>
        </p:nvSpPr>
        <p:spPr>
          <a:xfrm>
            <a:off x="361284" y="0"/>
            <a:ext cx="608523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E779D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Новый перечень радиоэлектронной продукции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FBA4ECB9-5DB2-4511-9701-58E203A84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418123"/>
              </p:ext>
            </p:extLst>
          </p:nvPr>
        </p:nvGraphicFramePr>
        <p:xfrm>
          <a:off x="499654" y="1223845"/>
          <a:ext cx="8144692" cy="3868733"/>
        </p:xfrm>
        <a:graphic>
          <a:graphicData uri="http://schemas.openxmlformats.org/drawingml/2006/table">
            <a:tbl>
              <a:tblPr/>
              <a:tblGrid>
                <a:gridCol w="653143">
                  <a:extLst>
                    <a:ext uri="{9D8B030D-6E8A-4147-A177-3AD203B41FA5}">
                      <a16:colId xmlns:a16="http://schemas.microsoft.com/office/drawing/2014/main" xmlns="" val="3519385574"/>
                    </a:ext>
                  </a:extLst>
                </a:gridCol>
                <a:gridCol w="7491549">
                  <a:extLst>
                    <a:ext uri="{9D8B030D-6E8A-4147-A177-3AD203B41FA5}">
                      <a16:colId xmlns:a16="http://schemas.microsoft.com/office/drawing/2014/main" xmlns="" val="2399715070"/>
                    </a:ext>
                  </a:extLst>
                </a:gridCol>
              </a:tblGrid>
              <a:tr h="596764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26.60.11.113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dirty="0">
                          <a:solidFill>
                            <a:schemeClr val="tx1"/>
                          </a:solidFill>
                          <a:effectLst/>
                        </a:rPr>
                        <a:t>26.60.12.110</a:t>
                      </a:r>
                    </a:p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26.60.12.129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dirty="0">
                          <a:solidFill>
                            <a:schemeClr val="tx1"/>
                          </a:solidFill>
                          <a:effectLst/>
                        </a:rPr>
                        <a:t>32.50.1</a:t>
                      </a:r>
                    </a:p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32.50.21.112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050" b="0" dirty="0">
                          <a:effectLst/>
                        </a:rPr>
                        <a:t>Эндоскопические комплексы, </a:t>
                      </a:r>
                      <a:r>
                        <a:rPr lang="ru-RU" sz="105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соответствующие кодам 271710, 271720, 271740, 271780, 271790, 271800, 271830, 271850, 282950, вида медицинского изделия </a:t>
                      </a:r>
                      <a:r>
                        <a:rPr lang="ru-RU" sz="1050" b="0" dirty="0">
                          <a:effectLst/>
                        </a:rPr>
                        <a:t>в соответствии с номенклатурной классификацией медицинских изделий, утвержденной Министерством здравоохранения Российской Федерации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9981938"/>
                  </a:ext>
                </a:extLst>
              </a:tr>
              <a:tr h="159137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26.60.11.119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050" b="0" dirty="0">
                          <a:effectLst/>
                        </a:rPr>
                        <a:t>Аппараты рентгеновские прочие, используемые для диагностики, применяемые в медицинских целях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1301413"/>
                  </a:ext>
                </a:extLst>
              </a:tr>
              <a:tr h="596764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dirty="0">
                          <a:solidFill>
                            <a:schemeClr val="tx1"/>
                          </a:solidFill>
                          <a:effectLst/>
                        </a:rPr>
                        <a:t>26.60.11.120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050" b="0" dirty="0">
                          <a:effectLst/>
                        </a:rPr>
                        <a:t>Системы однофотонной эмиссионной компьютерной томографии (гамма-камеры), </a:t>
                      </a:r>
                      <a:r>
                        <a:rPr lang="ru-RU" sz="105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соответствующие кодам 191060, 209240, 280530 вида медицинского изделия </a:t>
                      </a:r>
                      <a:r>
                        <a:rPr lang="ru-RU" sz="1050" b="0" dirty="0">
                          <a:effectLst/>
                        </a:rPr>
                        <a:t>в соответствии с номенклатурной классификацией медицинских изделий, утвержденной Министерством здравоохранения Российской Федерации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9140035"/>
                  </a:ext>
                </a:extLst>
              </a:tr>
              <a:tr h="716117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dirty="0">
                          <a:solidFill>
                            <a:schemeClr val="tx1"/>
                          </a:solidFill>
                          <a:effectLst/>
                        </a:rPr>
                        <a:t>26.60.11.120</a:t>
                      </a:r>
                    </a:p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26.60.11.129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050" b="0" dirty="0">
                          <a:effectLst/>
                        </a:rPr>
                        <a:t>Приборы, аппараты и комплексы гамма-терапевтические контактной лучевой терапии средней и высокой мощности дозы, </a:t>
                      </a:r>
                      <a:r>
                        <a:rPr lang="ru-RU" sz="105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соответствующие кодам 125700, 142570, 310440, 310450, 314140 вида медицинского изделия </a:t>
                      </a:r>
                      <a:r>
                        <a:rPr lang="ru-RU" sz="1050" b="0" dirty="0">
                          <a:effectLst/>
                        </a:rPr>
                        <a:t>в соответствии с номенклатурной классификацией медицинских изделий, утвержденной Министерством здравоохранения Российской Федерации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1220121"/>
                  </a:ext>
                </a:extLst>
              </a:tr>
              <a:tr h="358059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26.60.11.130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050" b="0" dirty="0">
                          <a:effectLst/>
                        </a:rPr>
                        <a:t>Части и принадлежности аппаратов, основанных на использовании рентгеновского или альфа-, бета- или гамма-излучений, применяемых в медицинских целях, включая хирургию, стоматологию, ветеринарию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059137"/>
                  </a:ext>
                </a:extLst>
              </a:tr>
              <a:tr h="39784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26.60.12.111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050" b="0" dirty="0">
                          <a:effectLst/>
                        </a:rPr>
                        <a:t>Электрокардиографы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3139906"/>
                  </a:ext>
                </a:extLst>
              </a:tr>
              <a:tr h="119353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26.60.12.119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050" b="0" dirty="0">
                          <a:effectLst/>
                        </a:rPr>
                        <a:t>Аппараты электродиагностические прочие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4880281"/>
                  </a:ext>
                </a:extLst>
              </a:tr>
              <a:tr h="676333">
                <a:tc>
                  <a:txBody>
                    <a:bodyPr/>
                    <a:lstStyle/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dirty="0">
                          <a:solidFill>
                            <a:schemeClr val="tx1"/>
                          </a:solidFill>
                          <a:effectLst/>
                        </a:rPr>
                        <a:t>26.60.12.120</a:t>
                      </a:r>
                    </a:p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26.60.12.124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8100" marR="38100" algn="ctr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26.60.12.129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050" b="0" dirty="0">
                          <a:effectLst/>
                        </a:rPr>
                        <a:t>Пульсоксиметры, спирометры, аппараты для объемной сфигмографии, </a:t>
                      </a:r>
                      <a:r>
                        <a:rPr lang="ru-RU" sz="105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соответствующие кодам 145190, 149980, 150000, 150010, 150020, 170280, 218360, 218410, 232490, 249320, 288690, 317710, 345960 вида медицинского изделия </a:t>
                      </a:r>
                      <a:r>
                        <a:rPr lang="ru-RU" sz="1050" b="0" dirty="0">
                          <a:effectLst/>
                        </a:rPr>
                        <a:t>в соответствии с номенклатурной классификацией медицинских изделий, утвержденной Министерством здравоохранения Российской Федерации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9075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420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1935137A-5BD0-41E2-A545-122FB21D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01C854-226F-4AB2-8BB9-28EE9AE97B25}"/>
              </a:ext>
            </a:extLst>
          </p:cNvPr>
          <p:cNvSpPr txBox="1"/>
          <p:nvPr/>
        </p:nvSpPr>
        <p:spPr>
          <a:xfrm>
            <a:off x="2299062" y="1825394"/>
            <a:ext cx="4735286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Не установлены правила применения нового перечня (в отношении медицинских изделий)</a:t>
            </a:r>
          </a:p>
        </p:txBody>
      </p:sp>
    </p:spTree>
    <p:extLst>
      <p:ext uri="{BB962C8B-B14F-4D97-AF65-F5344CB8AC3E}">
        <p14:creationId xmlns:p14="http://schemas.microsoft.com/office/powerpoint/2010/main" val="1949017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87E89A9-B972-4D3E-BCAB-C3A185452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2D29807-BE8A-4A38-8FF2-BE1DC3938344}"/>
              </a:ext>
            </a:extLst>
          </p:cNvPr>
          <p:cNvSpPr txBox="1"/>
          <p:nvPr/>
        </p:nvSpPr>
        <p:spPr>
          <a:xfrm>
            <a:off x="444137" y="1196142"/>
            <a:ext cx="721722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Изменения, вносимые в постановление Правительства РФ от 05.02.2015 г. N 102 (далее – ПП РФ №102)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 перечня медицинских изделий, на которые распространяются ограничения на закупку иностранных медицинских изделий установленного ПП РФ №102 исключаются 26 позиций. И вносятся изменения в позицию с кодом 32.50.13.190 из которой исключают аппараты назальной респираторной поддержки дыхания новорожденных, инкубаторы интенсивной терапии для новорожденных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кольпоскопы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9918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A887A3F-B9B3-417B-9EAF-893E9039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Рисунок 6" descr="Молоток судьи">
            <a:extLst>
              <a:ext uri="{FF2B5EF4-FFF2-40B4-BE49-F238E27FC236}">
                <a16:creationId xmlns:a16="http://schemas.microsoft.com/office/drawing/2014/main" xmlns="" id="{AE6FCB53-F33F-4659-BD79-A06DF7508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596586" y="2946759"/>
            <a:ext cx="2437588" cy="24375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9BD98C7-5F81-4945-91E7-8FC9869C8583}"/>
              </a:ext>
            </a:extLst>
          </p:cNvPr>
          <p:cNvSpPr txBox="1"/>
          <p:nvPr/>
        </p:nvSpPr>
        <p:spPr>
          <a:xfrm>
            <a:off x="358836" y="822751"/>
            <a:ext cx="8081327" cy="4201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Изменения, вносимые в постановление Правительства Российской Федерации от 30.04.2020 №616 (далее - ПП РФ №616)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перечень промышленных товаров, подлежащих запрету по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ПП РФ №616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добавляются новые позиции под номерами с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25.1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25.7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относящиеся к радиоэлектронной продукции.</a:t>
            </a:r>
          </a:p>
          <a:p>
            <a:pPr>
              <a:spcBef>
                <a:spcPts val="60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Подтверждением страны происхождения позиций под номерами с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25.1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25.7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выписка из реестра евразийской промышленной продукции, либо декларация о включении продукции в единый реестр российской радиоэлектронной продукции.</a:t>
            </a:r>
          </a:p>
          <a:p>
            <a:pPr>
              <a:spcBef>
                <a:spcPts val="60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Указанный в ПП РФ №616 запрет на закупку иностранных промышленных товаров не распространяется в случае закупки запасных частей и расходных материалов к уже имеющимся у заказчика товарам, указанным в пунктах с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25.3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25.7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(ноутбуки, планшеты, компьютеры и светильники).</a:t>
            </a:r>
          </a:p>
        </p:txBody>
      </p:sp>
    </p:spTree>
    <p:extLst>
      <p:ext uri="{BB962C8B-B14F-4D97-AF65-F5344CB8AC3E}">
        <p14:creationId xmlns:p14="http://schemas.microsoft.com/office/powerpoint/2010/main" val="4194097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823DF879-DF83-425D-857D-1A50F270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CABE1EA-2CAE-4896-BA0C-E1AF08C9CE75}"/>
              </a:ext>
            </a:extLst>
          </p:cNvPr>
          <p:cNvSpPr txBox="1"/>
          <p:nvPr/>
        </p:nvSpPr>
        <p:spPr>
          <a:xfrm>
            <a:off x="358775" y="713495"/>
            <a:ext cx="726948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Изменения вносимые в постановление Правительства РФ от 08.02.2017 г. N 145 (далее – ПП РФ №145)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части необходимости описания радиоэлектронной продукции только по характеристикам, указанным в позиции КТРУ, добавляется условие о применении ПП РФ №616. Таким образом, при закупке радиоэлектронной продукции, входящей в перечни, установленные ПП РФ №878 и ПП РФ №616 (позиции 25.1–25.7 перечня), описание объекта закупки производится только в соответствии с КТРУ, за исключением случаев, когда установленные запреты по ПП РФ №616 и ограничения по ПП РФ №878 не применяются.</a:t>
            </a:r>
          </a:p>
        </p:txBody>
      </p:sp>
    </p:spTree>
    <p:extLst>
      <p:ext uri="{BB962C8B-B14F-4D97-AF65-F5344CB8AC3E}">
        <p14:creationId xmlns:p14="http://schemas.microsoft.com/office/powerpoint/2010/main" val="1945767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CE735179-69C5-42E6-8A89-B5D59E210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89D2454-BF43-40FB-B2C6-58575E15C56B}"/>
              </a:ext>
            </a:extLst>
          </p:cNvPr>
          <p:cNvSpPr txBox="1"/>
          <p:nvPr/>
        </p:nvSpPr>
        <p:spPr>
          <a:xfrm>
            <a:off x="358836" y="751151"/>
            <a:ext cx="867848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effectLst/>
                <a:latin typeface="PT Sans" panose="020B0503020203020204" pitchFamily="34" charset="-52"/>
              </a:rPr>
              <a:t>Заказчик вправе указать в извещении об осуществлении закупки, приглашении и документации о закупке дополнительную информацию, а также дополнительные потребительские свойства, в том числе функциональные, технические, качественные, эксплуатационные характеристики товара, работы, услуги в соответствии с положениями статьи 33 Федерального закона, которые не предусмотрены в позиции каталога, 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effectLst/>
                <a:latin typeface="PT Sans" panose="020B0503020203020204" pitchFamily="34" charset="-52"/>
              </a:rPr>
              <a:t>за исключением случаев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effectLst/>
                <a:latin typeface="PT Sans" panose="020B0503020203020204" pitchFamily="34" charset="-52"/>
              </a:rPr>
              <a:t>:</a:t>
            </a:r>
            <a:endParaRPr kumimoji="0" lang="en-US" altLang="ru-RU" sz="1200" b="0" i="0" u="none" strike="noStrike" cap="none" normalizeH="0" baseline="0" dirty="0">
              <a:ln>
                <a:noFill/>
              </a:ln>
              <a:effectLst/>
              <a:latin typeface="PT Sans" panose="020B0503020203020204" pitchFamily="34" charset="-52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effectLst/>
                <a:latin typeface="PT Sans" panose="020B0503020203020204" pitchFamily="34" charset="-52"/>
              </a:rPr>
              <a:t>а) осуществления закупки радиоэлектронной продукции, включенной в 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effectLst/>
                <a:latin typeface="PT Sans" panose="020B0503020203020204" pitchFamily="34" charset="-52"/>
              </a:rPr>
              <a:t>пункты 25(1) - 25(7)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effectLst/>
                <a:latin typeface="PT Sans" panose="020B0503020203020204" pitchFamily="34" charset="-52"/>
              </a:rPr>
              <a:t> перечня промышленных товаров, происходящих из иностранных государств (за исключением государств - членов Евразийского экономического союза), 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effectLst/>
                <a:latin typeface="PT Sans" panose="020B0503020203020204" pitchFamily="34" charset="-52"/>
              </a:rPr>
              <a:t>в отношении которых устанавливается запрет 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effectLst/>
                <a:latin typeface="PT Sans" panose="020B0503020203020204" pitchFamily="34" charset="-52"/>
              </a:rPr>
              <a:t>на допуск для целей осуществления закупок для государственных и муниципальных нужд, предусмотренного приложением к постановлению Правительства Российской Федерации от 30 апреля 2020 г. N 616, 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effectLst/>
                <a:latin typeface="PT Sans" panose="020B0503020203020204" pitchFamily="34" charset="-52"/>
              </a:rPr>
              <a:t>при условии установления в соответствии с указанным постановлением запрета 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effectLst/>
                <a:latin typeface="PT Sans" panose="020B0503020203020204" pitchFamily="34" charset="-52"/>
              </a:rPr>
              <a:t>на допуск радиоэлектронной продукции, происходящей из иностранных государств, 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effectLst/>
                <a:latin typeface="PT Sans" panose="020B0503020203020204" pitchFamily="34" charset="-52"/>
              </a:rPr>
              <a:t>а также осуществления закупки радиоэлектронной продукции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effectLst/>
                <a:latin typeface="PT Sans" panose="020B0503020203020204" pitchFamily="34" charset="-52"/>
              </a:rPr>
              <a:t>, включенной в перечень радиоэлектронной продукции, происходящей из иностранных государств, в отношении которой устанавливаются ограничения для целей осуществления закупок для обеспечения государственных и муниципальных нужд, утвержденный постановлением Правительства Российской Федерации от 10 июля 2019 г. N 878, 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 panose="020B0503020203020204" pitchFamily="34" charset="-52"/>
              </a:rPr>
              <a:t>при условии установления в соответствии с указанным постановлением ограничения на допуск радиоэлектронной продукции, происходящей из иностранных государств</a:t>
            </a:r>
            <a:endParaRPr kumimoji="0" lang="ru-RU" altLang="ru-RU" sz="1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BBD9DEF-DA4D-42B2-814B-78D1A6E4390F}"/>
              </a:ext>
            </a:extLst>
          </p:cNvPr>
          <p:cNvSpPr txBox="1"/>
          <p:nvPr/>
        </p:nvSpPr>
        <p:spPr>
          <a:xfrm>
            <a:off x="640080" y="140677"/>
            <a:ext cx="5444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Сейчас это выглядит так: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C97DD23-36A5-43BF-AAB9-8280C4F9400D}"/>
              </a:ext>
            </a:extLst>
          </p:cNvPr>
          <p:cNvSpPr txBox="1"/>
          <p:nvPr/>
        </p:nvSpPr>
        <p:spPr>
          <a:xfrm>
            <a:off x="1055102" y="4335463"/>
            <a:ext cx="7392572" cy="369332"/>
          </a:xfrm>
          <a:prstGeom prst="rect">
            <a:avLst/>
          </a:prstGeom>
          <a:noFill/>
          <a:ln w="19050">
            <a:solidFill>
              <a:srgbClr val="0E779D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настоящий момент нет возможности не применять ПП РФ №878 !!!</a:t>
            </a:r>
          </a:p>
        </p:txBody>
      </p:sp>
    </p:spTree>
    <p:extLst>
      <p:ext uri="{BB962C8B-B14F-4D97-AF65-F5344CB8AC3E}">
        <p14:creationId xmlns:p14="http://schemas.microsoft.com/office/powerpoint/2010/main" val="976018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8004503B-3277-489D-B651-5200BD114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184D2AD-32FE-4E9C-B67B-F7559AC39102}"/>
              </a:ext>
            </a:extLst>
          </p:cNvPr>
          <p:cNvSpPr/>
          <p:nvPr/>
        </p:nvSpPr>
        <p:spPr>
          <a:xfrm>
            <a:off x="956508" y="493443"/>
            <a:ext cx="6457164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ru-RU" sz="4800" b="1" dirty="0">
                <a:solidFill>
                  <a:srgbClr val="0E779D"/>
                </a:solidFill>
                <a:cs typeface="Arial" panose="020B0604020202020204" pitchFamily="34" charset="0"/>
              </a:rPr>
              <a:t>Обзор проекта изменений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fira_sanslight"/>
              </a:rPr>
              <a:t>ID проекта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fira_sanslight"/>
              </a:rPr>
              <a:t>02/07/09-21/00120082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6" descr="Контракт контур">
            <a:extLst>
              <a:ext uri="{FF2B5EF4-FFF2-40B4-BE49-F238E27FC236}">
                <a16:creationId xmlns:a16="http://schemas.microsoft.com/office/drawing/2014/main" xmlns="" id="{A923FB12-6E92-46E6-BCA7-74E6DD86A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88148" y="675980"/>
            <a:ext cx="1596637" cy="15966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F1A57E2-B74B-4788-8965-9F289811FBF0}"/>
              </a:ext>
            </a:extLst>
          </p:cNvPr>
          <p:cNvSpPr txBox="1"/>
          <p:nvPr/>
        </p:nvSpPr>
        <p:spPr>
          <a:xfrm>
            <a:off x="361284" y="4355463"/>
            <a:ext cx="84028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E779D"/>
                </a:solidFill>
              </a:rPr>
              <a:t>https://regulation.gov.ru/Projects/List#search=02/07/09-21/00120082&amp;npa=120082</a:t>
            </a:r>
          </a:p>
        </p:txBody>
      </p:sp>
    </p:spTree>
    <p:extLst>
      <p:ext uri="{BB962C8B-B14F-4D97-AF65-F5344CB8AC3E}">
        <p14:creationId xmlns:p14="http://schemas.microsoft.com/office/powerpoint/2010/main" val="3479600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1CCCEF0A-C9D0-46A8-9E28-8B17B6F9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1D66235-5D53-4D08-93D1-DAA8ECB937EC}"/>
              </a:ext>
            </a:extLst>
          </p:cNvPr>
          <p:cNvSpPr txBox="1"/>
          <p:nvPr/>
        </p:nvSpPr>
        <p:spPr>
          <a:xfrm>
            <a:off x="745588" y="76587"/>
            <a:ext cx="476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Проект:</a:t>
            </a:r>
            <a:endParaRPr lang="ru-R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EEE29D-7727-4BCF-92F7-1C71D4C60A0D}"/>
              </a:ext>
            </a:extLst>
          </p:cNvPr>
          <p:cNvSpPr txBox="1"/>
          <p:nvPr/>
        </p:nvSpPr>
        <p:spPr>
          <a:xfrm>
            <a:off x="358775" y="774199"/>
            <a:ext cx="80288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Изменения в части ПП РФ №878:</a:t>
            </a:r>
          </a:p>
          <a:p>
            <a:endParaRPr lang="ru-RU" dirty="0"/>
          </a:p>
          <a:p>
            <a:r>
              <a:rPr lang="ru-RU" dirty="0"/>
              <a:t>Отдельно выделяется радиоэлектронная продукция медицинского назначения.</a:t>
            </a:r>
          </a:p>
          <a:p>
            <a:pPr marL="285750" indent="-285750">
              <a:buFontTx/>
              <a:buChar char="-"/>
            </a:pPr>
            <a:r>
              <a:rPr lang="ru-RU" dirty="0"/>
              <a:t>Подтверждением производства радиоэлектронной продукции из ЕАЭС до 31.12.2021 – Сертификат СТ-1, далее сведения из реестра евразийской промышленной продукции.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ru-RU" dirty="0"/>
              <a:t>Подтверждением производства радиоэлектронной продукции</a:t>
            </a:r>
            <a:r>
              <a:rPr lang="en-US" dirty="0"/>
              <a:t> </a:t>
            </a:r>
            <a:r>
              <a:rPr lang="ru-RU" dirty="0"/>
              <a:t>медицинского назначения из ЕАЭС до 31.12.2021 – Сертификат СТ-1 или запись в реестре евразийской промышленной продукции.</a:t>
            </a:r>
          </a:p>
          <a:p>
            <a:pPr marL="285750" indent="-285750">
              <a:buFontTx/>
              <a:buChar char="-"/>
            </a:pPr>
            <a:r>
              <a:rPr lang="ru-RU" dirty="0"/>
              <a:t>Обоснование неприменения ограничений – исключается.</a:t>
            </a:r>
          </a:p>
          <a:p>
            <a:pPr marL="285750" indent="-285750">
              <a:buFontTx/>
              <a:buChar char="-"/>
            </a:pPr>
            <a:r>
              <a:rPr lang="ru-RU" dirty="0"/>
              <a:t>Добавляются в перечень 2 вида медицинского оборудования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dirty="0"/>
              <a:t>Изменения в части ПП РФ №102:</a:t>
            </a:r>
          </a:p>
          <a:p>
            <a:r>
              <a:rPr lang="ru-RU" dirty="0"/>
              <a:t>Исключаются аппараты ультразвуковые хирургические и добавляются </a:t>
            </a:r>
            <a:r>
              <a:rPr lang="ru-RU" dirty="0" err="1"/>
              <a:t>глюкометры</a:t>
            </a:r>
            <a:r>
              <a:rPr lang="ru-RU" dirty="0"/>
              <a:t> индивидуальные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902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1CCCEF0A-C9D0-46A8-9E28-8B17B6F9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1D66235-5D53-4D08-93D1-DAA8ECB937EC}"/>
              </a:ext>
            </a:extLst>
          </p:cNvPr>
          <p:cNvSpPr txBox="1"/>
          <p:nvPr/>
        </p:nvSpPr>
        <p:spPr>
          <a:xfrm>
            <a:off x="745588" y="76587"/>
            <a:ext cx="476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Проект:</a:t>
            </a:r>
            <a:endParaRPr lang="ru-R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EEE29D-7727-4BCF-92F7-1C71D4C60A0D}"/>
              </a:ext>
            </a:extLst>
          </p:cNvPr>
          <p:cNvSpPr txBox="1"/>
          <p:nvPr/>
        </p:nvSpPr>
        <p:spPr>
          <a:xfrm>
            <a:off x="358775" y="774199"/>
            <a:ext cx="8028818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Изменения в части ПП РФ №145:</a:t>
            </a:r>
          </a:p>
          <a:p>
            <a:endParaRPr lang="ru-RU" sz="1100" dirty="0"/>
          </a:p>
          <a:p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а) осуществления закупки радиоэлектронной продукции, включенной ‎в пункты 25</a:t>
            </a:r>
            <a:r>
              <a:rPr lang="ru-RU" sz="160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- 25</a:t>
            </a:r>
            <a:r>
              <a:rPr lang="ru-RU" sz="160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перечня промышленных товаров, происходящих из иностранных государств (за исключением государств - членов Евразийского экономического союза), в отношении которых устанавливается запрет на допуск для целей осуществления закупок для государственных и муниципальных нужд, предусмотренного приложением к постановлению Правительства Российской Федерации от 30 апреля 2020 г. № 616, либо в перечень радиоэлектронной продукции, происходящей из иностранных государств, ‎в отношении которой устанавливаются ограничения для целей осуществления закупок для обеспечения государственных и муниципальных нужд, утвержденный постановлением Правительства Российской Федерации от 10 июля 2019 г. № 878,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наличии описания характеристик соответствующей продукции ‎в позициях каталога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Требования не распространяются на закупки, осуществляемые ‎в соответствии со статьей 93 Федерального закона от 5 апреля 2013 г. № 44-ФЗ ‎«О контрактной системе в сфере закупок товаров, работ, услуг для обеспечения государственных и муниципальных нужд».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679749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1">
            <a:extLst>
              <a:ext uri="{FF2B5EF4-FFF2-40B4-BE49-F238E27FC236}">
                <a16:creationId xmlns:a16="http://schemas.microsoft.com/office/drawing/2014/main" xmlns="" id="{E315950A-DE4F-44D4-9DD2-66767B109FF6}"/>
              </a:ext>
            </a:extLst>
          </p:cNvPr>
          <p:cNvSpPr txBox="1">
            <a:spLocks/>
          </p:cNvSpPr>
          <p:nvPr/>
        </p:nvSpPr>
        <p:spPr>
          <a:xfrm>
            <a:off x="629070" y="0"/>
            <a:ext cx="6390497" cy="7523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6A887A3F-B9B3-417B-9EAF-893E9039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93C2583B-FD23-4F5A-A267-1CB840D36232}"/>
              </a:ext>
            </a:extLst>
          </p:cNvPr>
          <p:cNvSpPr/>
          <p:nvPr/>
        </p:nvSpPr>
        <p:spPr>
          <a:xfrm>
            <a:off x="1536454" y="2084969"/>
            <a:ext cx="64571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ru-RU" sz="3200" b="1" dirty="0">
                <a:solidFill>
                  <a:srgbClr val="0E779D"/>
                </a:solidFill>
                <a:cs typeface="Arial" panose="020B0604020202020204" pitchFamily="34" charset="0"/>
              </a:rPr>
              <a:t>Спасибо за внимание</a:t>
            </a:r>
          </a:p>
        </p:txBody>
      </p:sp>
      <p:pic>
        <p:nvPicPr>
          <p:cNvPr id="10" name="Рисунок 9" descr="Молоток судьи">
            <a:extLst>
              <a:ext uri="{FF2B5EF4-FFF2-40B4-BE49-F238E27FC236}">
                <a16:creationId xmlns:a16="http://schemas.microsoft.com/office/drawing/2014/main" xmlns="" id="{BA575B93-970E-4A88-8785-6DC4709D72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74824" y="2782986"/>
            <a:ext cx="2437588" cy="2437588"/>
          </a:xfrm>
          <a:prstGeom prst="rect">
            <a:avLst/>
          </a:prstGeom>
        </p:spPr>
      </p:pic>
      <p:pic>
        <p:nvPicPr>
          <p:cNvPr id="6" name="Рисунок 5" descr="Лектор">
            <a:extLst>
              <a:ext uri="{FF2B5EF4-FFF2-40B4-BE49-F238E27FC236}">
                <a16:creationId xmlns:a16="http://schemas.microsoft.com/office/drawing/2014/main" xmlns="" id="{A724AB96-5FDB-4111-ACB5-15C7E0AC8B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211977" y="1137373"/>
            <a:ext cx="914400" cy="9144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85F744F6-BBAF-42C8-834A-4DC5FC1B342E}"/>
              </a:ext>
            </a:extLst>
          </p:cNvPr>
          <p:cNvSpPr/>
          <p:nvPr/>
        </p:nvSpPr>
        <p:spPr>
          <a:xfrm>
            <a:off x="358836" y="0"/>
            <a:ext cx="6734114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22BCDBA-0328-4CD7-9C4F-6DA470ED65AD}"/>
              </a:ext>
            </a:extLst>
          </p:cNvPr>
          <p:cNvSpPr/>
          <p:nvPr/>
        </p:nvSpPr>
        <p:spPr>
          <a:xfrm>
            <a:off x="2409886" y="0"/>
            <a:ext cx="6734114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57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8004503B-3277-489D-B651-5200BD114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184D2AD-32FE-4E9C-B67B-F7559AC39102}"/>
              </a:ext>
            </a:extLst>
          </p:cNvPr>
          <p:cNvSpPr/>
          <p:nvPr/>
        </p:nvSpPr>
        <p:spPr>
          <a:xfrm>
            <a:off x="1343418" y="1417588"/>
            <a:ext cx="6457164" cy="327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ru-RU" sz="4800" b="1" dirty="0">
                <a:solidFill>
                  <a:srgbClr val="0E779D"/>
                </a:solidFill>
                <a:cs typeface="Arial" panose="020B0604020202020204" pitchFamily="34" charset="0"/>
              </a:rPr>
              <a:t>Постановление Правительства РФ №1432</a:t>
            </a:r>
          </a:p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ru-RU" sz="4800" b="1" dirty="0">
                <a:solidFill>
                  <a:srgbClr val="0E779D"/>
                </a:solidFill>
                <a:cs typeface="Arial" panose="020B0604020202020204" pitchFamily="34" charset="0"/>
              </a:rPr>
              <a:t>от 28.08.2021</a:t>
            </a:r>
          </a:p>
        </p:txBody>
      </p:sp>
      <p:pic>
        <p:nvPicPr>
          <p:cNvPr id="7" name="Рисунок 6" descr="Контракт контур">
            <a:extLst>
              <a:ext uri="{FF2B5EF4-FFF2-40B4-BE49-F238E27FC236}">
                <a16:creationId xmlns:a16="http://schemas.microsoft.com/office/drawing/2014/main" xmlns="" id="{A923FB12-6E92-46E6-BCA7-74E6DD86A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15354" y="3053420"/>
            <a:ext cx="1596637" cy="159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3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070003A-7FF5-4EAC-BE35-ABFE7C19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91A5757-0A12-4447-8E6F-35E9134932F3}"/>
              </a:ext>
            </a:extLst>
          </p:cNvPr>
          <p:cNvSpPr txBox="1"/>
          <p:nvPr/>
        </p:nvSpPr>
        <p:spPr>
          <a:xfrm>
            <a:off x="358836" y="725090"/>
            <a:ext cx="655313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Постановление Правительства РФ №1432 о 28.08.2021 вносит изменения в:</a:t>
            </a:r>
          </a:p>
          <a:p>
            <a:endParaRPr lang="ru-RU" b="1" dirty="0"/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b="1" dirty="0"/>
              <a:t>ПП РФ №878</a:t>
            </a:r>
            <a:r>
              <a:rPr lang="ru-RU" dirty="0"/>
              <a:t> – Новые правила применения ограничений и новый перечень радиоэлектронной продукции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b="1" dirty="0"/>
              <a:t>ПП РФ №102</a:t>
            </a:r>
            <a:r>
              <a:rPr lang="ru-RU" dirty="0"/>
              <a:t> – Исключены из перечня №1 медизделия, относящиеся к радиоэлектронному оборудованию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b="1" dirty="0"/>
              <a:t>ПП РФ №616</a:t>
            </a:r>
            <a:r>
              <a:rPr lang="ru-RU" dirty="0"/>
              <a:t> – Добавлены в перечень позиции 25.1-25.7 относящиеся к радиоэлектронной продукции и правила применения запретов при закупке данных позиций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b="1" dirty="0"/>
              <a:t>ПП РФ №145 </a:t>
            </a:r>
            <a:r>
              <a:rPr lang="ru-RU" dirty="0"/>
              <a:t>– Уточнены правила описания объекта закупки, относящегося к радиоэлектронной продукции</a:t>
            </a:r>
          </a:p>
          <a:p>
            <a:endParaRPr lang="ru-RU" dirty="0"/>
          </a:p>
        </p:txBody>
      </p:sp>
      <p:pic>
        <p:nvPicPr>
          <p:cNvPr id="5" name="Рисунок 4" descr="Лампа контур">
            <a:extLst>
              <a:ext uri="{FF2B5EF4-FFF2-40B4-BE49-F238E27FC236}">
                <a16:creationId xmlns:a16="http://schemas.microsoft.com/office/drawing/2014/main" xmlns="" id="{10D698E2-E3D0-453C-ADA0-A87CB5375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813611" y="1529331"/>
            <a:ext cx="914400" cy="914400"/>
          </a:xfrm>
          <a:prstGeom prst="rect">
            <a:avLst/>
          </a:prstGeom>
        </p:spPr>
      </p:pic>
      <p:pic>
        <p:nvPicPr>
          <p:cNvPr id="7" name="Рисунок 6" descr="Компьютер со сплошной заливкой">
            <a:extLst>
              <a:ext uri="{FF2B5EF4-FFF2-40B4-BE49-F238E27FC236}">
                <a16:creationId xmlns:a16="http://schemas.microsoft.com/office/drawing/2014/main" xmlns="" id="{9C0E42DE-BB67-401B-940B-38AB243FA3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615200" y="2245390"/>
            <a:ext cx="914400" cy="914400"/>
          </a:xfrm>
          <a:prstGeom prst="rect">
            <a:avLst/>
          </a:prstGeom>
        </p:spPr>
      </p:pic>
      <p:pic>
        <p:nvPicPr>
          <p:cNvPr id="9" name="Рисунок 8" descr="Ноутбук со сплошной заливкой">
            <a:extLst>
              <a:ext uri="{FF2B5EF4-FFF2-40B4-BE49-F238E27FC236}">
                <a16:creationId xmlns:a16="http://schemas.microsoft.com/office/drawing/2014/main" xmlns="" id="{05A9F501-4B67-4626-8F29-C30BA2AC43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615200" y="813272"/>
            <a:ext cx="914400" cy="914400"/>
          </a:xfrm>
          <a:prstGeom prst="rect">
            <a:avLst/>
          </a:prstGeom>
        </p:spPr>
      </p:pic>
      <p:pic>
        <p:nvPicPr>
          <p:cNvPr id="11" name="Рисунок 10" descr="Смартфон со сплошной заливкой">
            <a:extLst>
              <a:ext uri="{FF2B5EF4-FFF2-40B4-BE49-F238E27FC236}">
                <a16:creationId xmlns:a16="http://schemas.microsoft.com/office/drawing/2014/main" xmlns="" id="{46CBCA9E-2E66-4616-919D-BE0E2D3CE7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813611" y="296144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84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070003A-7FF5-4EAC-BE35-ABFE7C19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91A5757-0A12-4447-8E6F-35E9134932F3}"/>
              </a:ext>
            </a:extLst>
          </p:cNvPr>
          <p:cNvSpPr txBox="1"/>
          <p:nvPr/>
        </p:nvSpPr>
        <p:spPr>
          <a:xfrm>
            <a:off x="472953" y="787791"/>
            <a:ext cx="77285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Изменения, вносимые в постановление Правительства Российской Федерации от 10.07.2019 №878 (далее - ПП РФ №878)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При применении ограничений, при закупке радиоэлектронной продукции, входящей в перечень, установленный ПП РФ №878, применяется правило </a:t>
            </a:r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«второй лишний»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 рамках которого отстранению подлежат все участники закупки, предлагающие к поставке продукцию иностранного производства, если среди участников есть хотя бы 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заявка, соответствующая требованиям документации и извещения и предлагающая  продукцию Российского или Евразийского происхождения (с подтверждением страны происхождения).</a:t>
            </a:r>
          </a:p>
        </p:txBody>
      </p:sp>
    </p:spTree>
    <p:extLst>
      <p:ext uri="{BB962C8B-B14F-4D97-AF65-F5344CB8AC3E}">
        <p14:creationId xmlns:p14="http://schemas.microsoft.com/office/powerpoint/2010/main" val="216171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070003A-7FF5-4EAC-BE35-ABFE7C19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91A5757-0A12-4447-8E6F-35E9134932F3}"/>
              </a:ext>
            </a:extLst>
          </p:cNvPr>
          <p:cNvSpPr txBox="1"/>
          <p:nvPr/>
        </p:nvSpPr>
        <p:spPr>
          <a:xfrm>
            <a:off x="358836" y="830407"/>
            <a:ext cx="772851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Подтверждением страны происхождения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указание (декларирование) в составе заявки реестрового номера и (если требуется) указания совокупного количества баллов за выполнение технологических операций (условий):</a:t>
            </a:r>
          </a:p>
          <a:p>
            <a:pPr>
              <a:spcBef>
                <a:spcPts val="1200"/>
              </a:spcBef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Если страна происхождения –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Россия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указывается реестровый номер из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единого реестра российской радиоэлектронной продукции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(далее – реестр) и совокупное количество баллов за выполнение технологических операций (условий) на территории РФ, </a:t>
            </a:r>
            <a:r>
              <a:rPr lang="ru-RU" sz="1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такое предусмотрено постановлением Правительства РФ от 17.07.2015 №719 (далее - ПП РФ №719).</a:t>
            </a:r>
          </a:p>
          <a:p>
            <a:pPr>
              <a:spcBef>
                <a:spcPts val="1200"/>
              </a:spcBef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Если страна происхождения –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член Евразийского экономического союза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(далее ЕАЭС) (за исключением РФ), то указывается реестровый номер из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евразийского реестра промышленных товаров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совокупное количество баллов за выполнение технологических операций (условий) на территории ЕАЭС, </a:t>
            </a:r>
            <a:r>
              <a:rPr lang="ru-RU" sz="1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это предусмотрено решением Совета Евразийской экономической комиссии от 23.11.2020 №105 (далее – решение №105).</a:t>
            </a:r>
          </a:p>
        </p:txBody>
      </p:sp>
    </p:spTree>
    <p:extLst>
      <p:ext uri="{BB962C8B-B14F-4D97-AF65-F5344CB8AC3E}">
        <p14:creationId xmlns:p14="http://schemas.microsoft.com/office/powerpoint/2010/main" val="411670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070003A-7FF5-4EAC-BE35-ABFE7C19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91A5757-0A12-4447-8E6F-35E9134932F3}"/>
              </a:ext>
            </a:extLst>
          </p:cNvPr>
          <p:cNvSpPr txBox="1"/>
          <p:nvPr/>
        </p:nvSpPr>
        <p:spPr>
          <a:xfrm>
            <a:off x="1058593" y="1203325"/>
            <a:ext cx="7026813" cy="923330"/>
          </a:xfrm>
          <a:prstGeom prst="rect">
            <a:avLst/>
          </a:prstGeom>
          <a:noFill/>
          <a:ln w="57150">
            <a:solidFill>
              <a:srgbClr val="2182A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случае отсутствия (при необходимости) или неверного указания совокупного количества баллов в заявке – заявка приравнивается к предлагающей иностранные товары.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E6361C0-9B56-4B7A-9F41-7CB00265C517}"/>
              </a:ext>
            </a:extLst>
          </p:cNvPr>
          <p:cNvSpPr txBox="1"/>
          <p:nvPr/>
        </p:nvSpPr>
        <p:spPr>
          <a:xfrm>
            <a:off x="1058593" y="2877380"/>
            <a:ext cx="7026813" cy="369332"/>
          </a:xfrm>
          <a:prstGeom prst="rect">
            <a:avLst/>
          </a:prstGeom>
          <a:noFill/>
          <a:ln w="57150">
            <a:solidFill>
              <a:srgbClr val="2182A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 о реестровых записях включается в контракт.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228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8004503B-3277-489D-B651-5200BD114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184D2AD-32FE-4E9C-B67B-F7559AC39102}"/>
              </a:ext>
            </a:extLst>
          </p:cNvPr>
          <p:cNvSpPr/>
          <p:nvPr/>
        </p:nvSpPr>
        <p:spPr>
          <a:xfrm>
            <a:off x="1343418" y="1417588"/>
            <a:ext cx="64571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ru-RU" sz="4800" b="1" dirty="0">
                <a:solidFill>
                  <a:srgbClr val="0E779D"/>
                </a:solidFill>
                <a:cs typeface="Arial" panose="020B0604020202020204" pitchFamily="34" charset="0"/>
              </a:rPr>
              <a:t>Теперь САМОЕ страшное !!!</a:t>
            </a:r>
          </a:p>
        </p:txBody>
      </p:sp>
    </p:spTree>
    <p:extLst>
      <p:ext uri="{BB962C8B-B14F-4D97-AF65-F5344CB8AC3E}">
        <p14:creationId xmlns:p14="http://schemas.microsoft.com/office/powerpoint/2010/main" val="2548614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BF60DE5-9E62-4ACD-BF1B-3A9CBEBA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1E81605-2885-4840-A880-227EAD9DE498}"/>
              </a:ext>
            </a:extLst>
          </p:cNvPr>
          <p:cNvSpPr txBox="1"/>
          <p:nvPr/>
        </p:nvSpPr>
        <p:spPr>
          <a:xfrm>
            <a:off x="607423" y="678924"/>
            <a:ext cx="8144691" cy="13234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На этапе исполнения контракта </a:t>
            </a:r>
            <a:r>
              <a:rPr lang="ru-RU" sz="2000" b="1" dirty="0"/>
              <a:t>поставщик</a:t>
            </a:r>
            <a:r>
              <a:rPr lang="ru-RU" sz="2000" dirty="0"/>
              <a:t> при передаче товара </a:t>
            </a:r>
            <a:r>
              <a:rPr lang="ru-RU" sz="2000" b="1" dirty="0"/>
              <a:t>обязан представить заказчику документы</a:t>
            </a:r>
            <a:r>
              <a:rPr lang="ru-RU" sz="2000" dirty="0"/>
              <a:t>, подтверждающие страну происхождения, </a:t>
            </a:r>
            <a:r>
              <a:rPr lang="ru-RU" sz="2000" b="1" dirty="0"/>
              <a:t>на основании которых осуществляется включение продукции в реестр или евразийский реестр промышленных товаров</a:t>
            </a:r>
            <a:r>
              <a:rPr lang="ru-RU" sz="20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2F69EEE-8B6D-4D85-B84A-6EF6CD33E225}"/>
              </a:ext>
            </a:extLst>
          </p:cNvPr>
          <p:cNvSpPr txBox="1"/>
          <p:nvPr/>
        </p:nvSpPr>
        <p:spPr>
          <a:xfrm>
            <a:off x="607422" y="2290178"/>
            <a:ext cx="8144691" cy="120032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Подавая заявку,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 закупки соглашается с условием о внесении сведений о таком товаре в реестр или евразийский реестр промышленных товаров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также о необходимости представить на стадии исполнения контракта сведения и документы, указанные выше.</a:t>
            </a:r>
            <a:endParaRPr lang="ru-RU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6B4F00A-C2E0-41A8-AE58-CF67A255E822}"/>
              </a:ext>
            </a:extLst>
          </p:cNvPr>
          <p:cNvSpPr txBox="1"/>
          <p:nvPr/>
        </p:nvSpPr>
        <p:spPr>
          <a:xfrm>
            <a:off x="607422" y="3639121"/>
            <a:ext cx="8144691" cy="92333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Документом подтверждающим страну происхождения и являющимся основанием для включения в реестр – является заключение Минпромторга выданное на основании экспертизы ТПП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(ПП РФ №719 от 03.09.2021)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27573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772960A-A72C-4534-8ACA-687103F4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DF7E07-CCCE-4DEA-AF8F-8D7288B66DEE}"/>
              </a:ext>
            </a:extLst>
          </p:cNvPr>
          <p:cNvSpPr txBox="1"/>
          <p:nvPr/>
        </p:nvSpPr>
        <p:spPr>
          <a:xfrm>
            <a:off x="358775" y="836585"/>
            <a:ext cx="6553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и ранее, ограничения не применяются в случаях отсутствия продукции в реестрах, а также отсутствия у продукции в реестрах характеристик, необходимых заказчику. Но теперь, для закупки товара иностранного происхождения, необходимо получить разрешение, выданное в порядке, установленном приказом Минпромторга России.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9E514E2-55AB-4D64-B63A-7DB376CF1B24}"/>
              </a:ext>
            </a:extLst>
          </p:cNvPr>
          <p:cNvSpPr txBox="1"/>
          <p:nvPr/>
        </p:nvSpPr>
        <p:spPr>
          <a:xfrm>
            <a:off x="358835" y="2963483"/>
            <a:ext cx="70804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Приказа Минпромторга России еще НЕТ.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 есть разъяснения. </a:t>
            </a:r>
            <a:r>
              <a:rPr lang="en-US" sz="1800" dirty="0">
                <a:solidFill>
                  <a:srgbClr val="0E779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https://gisp.gov.ru/news/15832233/</a:t>
            </a:r>
            <a:endParaRPr lang="ru-RU" dirty="0">
              <a:solidFill>
                <a:srgbClr val="0E77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24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234D57DC5BCA94C9524E988D38C7DCD" ma:contentTypeVersion="5" ma:contentTypeDescription="Создание документа." ma:contentTypeScope="" ma:versionID="39a538572ee1d045977648b632b7b767">
  <xsd:schema xmlns:xsd="http://www.w3.org/2001/XMLSchema" xmlns:xs="http://www.w3.org/2001/XMLSchema" xmlns:p="http://schemas.microsoft.com/office/2006/metadata/properties" xmlns:ns3="21b517fd-8158-473b-8291-8b7a8f0ee724" targetNamespace="http://schemas.microsoft.com/office/2006/metadata/properties" ma:root="true" ma:fieldsID="bab9c734b243e2fb3e938a8aa7065fd5" ns3:_="">
    <xsd:import namespace="21b517fd-8158-473b-8291-8b7a8f0ee7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b517fd-8158-473b-8291-8b7a8f0ee7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21b517fd-8158-473b-8291-8b7a8f0ee72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132F892-3B7D-4319-8A64-DF6A936222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b517fd-8158-473b-8291-8b7a8f0ee7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49027</TotalTime>
  <Words>1181</Words>
  <Application>Microsoft Office PowerPoint</Application>
  <PresentationFormat>Экран (16:9)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fira_sanslight</vt:lpstr>
      <vt:lpstr>PT Sans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Василий Некрасов</dc:creator>
  <cp:lastModifiedBy>Гаряева Лилия Александровна</cp:lastModifiedBy>
  <cp:revision>1688</cp:revision>
  <cp:lastPrinted>2020-01-15T07:29:06Z</cp:lastPrinted>
  <dcterms:created xsi:type="dcterms:W3CDTF">2010-04-12T23:12:02Z</dcterms:created>
  <dcterms:modified xsi:type="dcterms:W3CDTF">2021-09-24T09:41:43Z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0x010100F234D57DC5BCA94C9524E988D38C7DCD</vt:lpwstr>
  </property>
</Properties>
</file>